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57" r:id="rId6"/>
    <p:sldId id="265" r:id="rId7"/>
    <p:sldId id="258" r:id="rId8"/>
    <p:sldId id="259" r:id="rId9"/>
    <p:sldId id="266" r:id="rId10"/>
  </p:sldIdLst>
  <p:sldSz cx="9144000" cy="6858000" type="screen4x3"/>
  <p:notesSz cx="6858000" cy="9144000"/>
  <p:custDataLst>
    <p:tags r:id="rId11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C4C4"/>
    <a:srgbClr val="C7C7C7"/>
    <a:srgbClr val="E8E8E8"/>
    <a:srgbClr val="C9C9C9"/>
    <a:srgbClr val="D1D1D1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290B53-DC2D-4D4B-801C-3C06DF4B5DE3}" type="datetimeFigureOut">
              <a:rPr lang="de-DE" smtClean="0"/>
              <a:t>22.02.2015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4B8D9-344A-403A-B0AF-F90A6424D7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363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290B53-DC2D-4D4B-801C-3C06DF4B5DE3}" type="datetimeFigureOut">
              <a:rPr lang="de-DE" smtClean="0"/>
              <a:t>22.02.2015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4B8D9-344A-403A-B0AF-F90A6424D7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170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290B53-DC2D-4D4B-801C-3C06DF4B5DE3}" type="datetimeFigureOut">
              <a:rPr lang="de-DE" smtClean="0"/>
              <a:t>22.02.2015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4B8D9-344A-403A-B0AF-F90A6424D7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655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290B53-DC2D-4D4B-801C-3C06DF4B5DE3}" type="datetimeFigureOut">
              <a:rPr lang="de-DE" smtClean="0"/>
              <a:t>22.02.2015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4B8D9-344A-403A-B0AF-F90A6424D7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266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290B53-DC2D-4D4B-801C-3C06DF4B5DE3}" type="datetimeFigureOut">
              <a:rPr lang="de-DE" smtClean="0"/>
              <a:t>22.02.2015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4B8D9-344A-403A-B0AF-F90A6424D7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97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290B53-DC2D-4D4B-801C-3C06DF4B5DE3}" type="datetimeFigureOut">
              <a:rPr lang="de-DE" smtClean="0"/>
              <a:t>22.02.2015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4B8D9-344A-403A-B0AF-F90A6424D7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367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290B53-DC2D-4D4B-801C-3C06DF4B5DE3}" type="datetimeFigureOut">
              <a:rPr lang="de-DE" smtClean="0"/>
              <a:t>22.02.2015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4B8D9-344A-403A-B0AF-F90A6424D7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47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290B53-DC2D-4D4B-801C-3C06DF4B5DE3}" type="datetimeFigureOut">
              <a:rPr lang="de-DE" smtClean="0"/>
              <a:t>22.02.2015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4B8D9-344A-403A-B0AF-F90A6424D7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80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290B53-DC2D-4D4B-801C-3C06DF4B5DE3}" type="datetimeFigureOut">
              <a:rPr lang="de-DE" smtClean="0"/>
              <a:t>22.02.2015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4B8D9-344A-403A-B0AF-F90A6424D7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08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290B53-DC2D-4D4B-801C-3C06DF4B5DE3}" type="datetimeFigureOut">
              <a:rPr lang="de-DE" smtClean="0"/>
              <a:t>22.02.2015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4B8D9-344A-403A-B0AF-F90A6424D7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17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290B53-DC2D-4D4B-801C-3C06DF4B5DE3}" type="datetimeFigureOut">
              <a:rPr lang="de-DE" smtClean="0"/>
              <a:t>22.02.2015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94B8D9-344A-403A-B0AF-F90A6424D7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57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 userDrawn="1"/>
        </p:nvSpPr>
        <p:spPr>
          <a:xfrm>
            <a:off x="107504" y="6514311"/>
            <a:ext cx="8648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Gabi </a:t>
            </a: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Reinmann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Prüfungen und Forschendes Lernen unter dem Dach der Kompetenzorientierung – Paderborn (04.03.2015)</a:t>
            </a:r>
            <a:endParaRPr lang="de-DE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platzhalter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29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67544" y="2644208"/>
            <a:ext cx="741682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Prüfungen und Forschendes Lernen unter dem Dach der Kompetenzorientierung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 Spannungsverhältnis und ein Modellvorschlag</a:t>
            </a:r>
          </a:p>
          <a:p>
            <a:endParaRPr lang="de-DE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Gabi </a:t>
            </a:r>
            <a:r>
              <a:rPr lang="de-DE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Reinmann</a:t>
            </a:r>
            <a:endParaRPr lang="de-DE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04.03.2015</a:t>
            </a:r>
            <a:endParaRPr lang="de-DE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7544" y="1369037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Disqspace</a:t>
            </a:r>
            <a:r>
              <a:rPr lang="de-DE" sz="16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Forschendes Lernen und Prüfungen –  </a:t>
            </a:r>
          </a:p>
          <a:p>
            <a:r>
              <a:rPr lang="de-DE" sz="16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Wie geht das zusammen?</a:t>
            </a:r>
            <a:endParaRPr lang="de-DE" sz="16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dgh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18288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dghd15.de/sites/all/themes/DipTheme/assets/upb-sma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224" y="1207636"/>
            <a:ext cx="1905000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94" y="260648"/>
            <a:ext cx="58959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/>
          <p:cNvSpPr/>
          <p:nvPr/>
        </p:nvSpPr>
        <p:spPr>
          <a:xfrm>
            <a:off x="179512" y="6453336"/>
            <a:ext cx="8640960" cy="351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69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1520" y="267438"/>
            <a:ext cx="7137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Kompetenzorientiertes Prüfen: Anspruch und Wirklichkeit (1)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73035" y="980728"/>
            <a:ext cx="8352928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Kompetenzen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als Bündel von Wissen, Können, Haltungen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ls Leistungsdispositionen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 erschließen aus Performanz bzw.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eistungen durch Leistungsnachweise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 überprüfen via „kompetenzorientierter Prüfungen“</a:t>
            </a:r>
          </a:p>
          <a:p>
            <a:pPr marL="742950" lvl="1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bzugrenzen von früherer „Inhaltsüberprüfung“</a:t>
            </a:r>
          </a:p>
          <a:p>
            <a:pPr lvl="1"/>
            <a:r>
              <a:rPr lang="de-DE" sz="16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 begründete Skepsis am Kompetenzbegriff angebracht</a:t>
            </a:r>
            <a:endParaRPr lang="de-DE" sz="16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Akademische Kompetenz(</a:t>
            </a:r>
            <a:r>
              <a:rPr lang="de-DE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entwicklung</a:t>
            </a:r>
            <a:r>
              <a:rPr lang="de-DE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 reflexiv und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explizierbar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eruht auf Erkenntnis durch Theorie und Empirie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rfolgt primär aus der Perspektive der gewählten Disziplin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 auf Bewältigung neuartiger und komplexer Aufgaben/Situationen ausgerichtet</a:t>
            </a:r>
          </a:p>
          <a:p>
            <a:pPr marL="742950" lvl="1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rägt zu flexibler Beschäftigungsfähigkeit bei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/>
              <a:buChar char="à"/>
            </a:pPr>
            <a:r>
              <a:rPr lang="de-DE" sz="16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Akademische Prüfungen müssten erfassen und bewerten:</a:t>
            </a:r>
            <a:br>
              <a:rPr lang="de-DE" sz="16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</a:br>
            <a:r>
              <a:rPr lang="de-DE" sz="16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*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disziplinäres Sach- und Methodenwissen</a:t>
            </a:r>
            <a:b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</a:br>
            <a:r>
              <a:rPr lang="de-DE" sz="16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*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interdisziplinäre Anwendung</a:t>
            </a:r>
            <a:b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</a:br>
            <a:r>
              <a:rPr lang="de-DE" sz="16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*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kritische Reflexion</a:t>
            </a:r>
            <a:b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</a:br>
            <a:r>
              <a:rPr lang="de-DE" sz="16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*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Nutzung außerhalb der Wissenschaft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84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1520" y="267438"/>
            <a:ext cx="7137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Kompetenzorientiertes Prüfen: Anspruch und Wirklichkeit (2)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73035" y="980728"/>
            <a:ext cx="8352928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Ansprüche an Gestaltung und Organisation von Prüfungen</a:t>
            </a:r>
          </a:p>
          <a:p>
            <a:pPr marL="742950" lvl="1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16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Prüfungsgestaltung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Abstimmung konkret beschriebener Lernergebnisse mit Prüfungen und Veranstaltungen im Sinne des </a:t>
            </a:r>
            <a:r>
              <a:rPr lang="de-DE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Constructive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Alignment</a:t>
            </a:r>
            <a:endParaRPr lang="de-DE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6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Prüfungsorganisation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studienbegleitende Modulabschlussprüfungen während des gesamten Studiums</a:t>
            </a:r>
          </a:p>
          <a:p>
            <a:pPr marL="285750" indent="-285750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Probleme in der aktuellen Prüfungspraxis</a:t>
            </a:r>
            <a:endParaRPr lang="de-DE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16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Quantität von Prüfungen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Vielzahl von Prüfungen als „Preis“ für die Entzerrung von Prüfungen</a:t>
            </a:r>
            <a:b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Statt integrierter Modulprüfungen additive Modul- und Modulteilprüfungen</a:t>
            </a:r>
            <a:b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Folge: 50-60 „kleine Abschlussprüfungen“ im Bachelor kein Einzelfall!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6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Qualität von Prüfungen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Einfluss der Quantität auf die Qualität durch erforderliche Effizienzsteigerung</a:t>
            </a:r>
            <a:b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Dominanz von Klausuren, die keine „Kompetenzen“ prüfen</a:t>
            </a:r>
            <a:b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Potenzial zur Kompetenzerfassung anderer gängiger Prüfungsformen unklar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Symbol" panose="05050102010706020507" pitchFamily="18" charset="2"/>
              <a:buChar char="-"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Wingdings"/>
              <a:buChar char="è"/>
            </a:pPr>
            <a:r>
              <a:rPr lang="de-DE" sz="1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Gefahr einer praktischen Verarmung im Prüfungsbereich versus</a:t>
            </a:r>
          </a:p>
          <a:p>
            <a:pPr lvl="2"/>
            <a:r>
              <a:rPr lang="de-DE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de-DE" sz="1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Forderung nach vielfältiger (Weiter-)Entwicklung des Prüfens</a:t>
            </a:r>
            <a:endParaRPr lang="de-DE" sz="1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41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feld 23"/>
          <p:cNvSpPr txBox="1"/>
          <p:nvPr/>
        </p:nvSpPr>
        <p:spPr>
          <a:xfrm>
            <a:off x="251520" y="267438"/>
            <a:ext cx="6340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Lernen, Lehren, Forschen – mehr als </a:t>
            </a:r>
            <a:r>
              <a:rPr lang="de-DE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de-DE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Verbindung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68267" y="1600015"/>
            <a:ext cx="9040484" cy="1326799"/>
            <a:chOff x="68267" y="1600015"/>
            <a:chExt cx="9040484" cy="1326799"/>
          </a:xfrm>
        </p:grpSpPr>
        <p:sp>
          <p:nvSpPr>
            <p:cNvPr id="8" name="Textfeld 7"/>
            <p:cNvSpPr txBox="1"/>
            <p:nvPr/>
          </p:nvSpPr>
          <p:spPr>
            <a:xfrm>
              <a:off x="6432558" y="2127549"/>
              <a:ext cx="26761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fragen - entscheiden - handeln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6249434" y="2588260"/>
              <a:ext cx="2637998" cy="33855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selber forschen</a:t>
              </a:r>
              <a:endParaRPr 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Abgerundetes Rechteck 24"/>
            <p:cNvSpPr/>
            <p:nvPr/>
          </p:nvSpPr>
          <p:spPr>
            <a:xfrm>
              <a:off x="964729" y="1600015"/>
              <a:ext cx="7922703" cy="432048"/>
            </a:xfrm>
            <a:prstGeom prst="roundRect">
              <a:avLst/>
            </a:prstGeom>
            <a:gradFill flip="none" rotWithShape="1">
              <a:gsLst>
                <a:gs pos="0">
                  <a:schemeClr val="tx1">
                    <a:tint val="66000"/>
                    <a:satMod val="160000"/>
                    <a:lumMod val="48000"/>
                  </a:schemeClr>
                </a:gs>
                <a:gs pos="50000">
                  <a:schemeClr val="tx1">
                    <a:tint val="44500"/>
                    <a:satMod val="160000"/>
                    <a:lumMod val="61000"/>
                    <a:lumOff val="39000"/>
                  </a:schemeClr>
                </a:gs>
                <a:gs pos="100000">
                  <a:schemeClr val="tx1">
                    <a:lumMod val="65000"/>
                    <a:lumOff val="35000"/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7617537" y="1655629"/>
              <a:ext cx="12666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Produktion</a:t>
              </a:r>
              <a:endParaRPr lang="de-DE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68267" y="1646762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Lernen</a:t>
              </a:r>
              <a:endParaRPr lang="de-DE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349184" y="2109261"/>
            <a:ext cx="3305833" cy="799265"/>
            <a:chOff x="3310658" y="2127549"/>
            <a:chExt cx="3305833" cy="799265"/>
          </a:xfrm>
        </p:grpSpPr>
        <p:sp>
          <p:nvSpPr>
            <p:cNvPr id="29" name="Textfeld 28"/>
            <p:cNvSpPr txBox="1"/>
            <p:nvPr/>
          </p:nvSpPr>
          <p:spPr>
            <a:xfrm>
              <a:off x="3694834" y="2588260"/>
              <a:ext cx="2448272" cy="338554"/>
            </a:xfrm>
            <a:prstGeom prst="rect">
              <a:avLst/>
            </a:prstGeom>
            <a:solidFill>
              <a:srgbClr val="C9C9C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Forschen üben</a:t>
              </a:r>
              <a:endParaRPr lang="de-DE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3310658" y="2127549"/>
              <a:ext cx="33058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nachahmen - probieren </a:t>
              </a:r>
              <a:r>
                <a:rPr lang="de-DE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de-DE" sz="1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4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routinisieren</a:t>
              </a:r>
              <a:r>
                <a:rPr lang="de-DE" sz="1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-  </a:t>
              </a:r>
              <a:endParaRPr lang="de-DE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3" name="Textfeld 32"/>
          <p:cNvSpPr txBox="1"/>
          <p:nvPr/>
        </p:nvSpPr>
        <p:spPr>
          <a:xfrm>
            <a:off x="941037" y="3001844"/>
            <a:ext cx="7946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forschungsbasiertes Lernen                  forschungsorientiertes Lernen                      forschendes Lernen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0" name="Gruppieren 39"/>
          <p:cNvGrpSpPr/>
          <p:nvPr/>
        </p:nvGrpSpPr>
        <p:grpSpPr>
          <a:xfrm>
            <a:off x="29656" y="3568526"/>
            <a:ext cx="4182304" cy="1467949"/>
            <a:chOff x="29656" y="3568526"/>
            <a:chExt cx="4182304" cy="1467949"/>
          </a:xfrm>
        </p:grpSpPr>
        <p:sp>
          <p:nvSpPr>
            <p:cNvPr id="36" name="Textfeld 35"/>
            <p:cNvSpPr txBox="1"/>
            <p:nvPr/>
          </p:nvSpPr>
          <p:spPr>
            <a:xfrm>
              <a:off x="29656" y="3570688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Lehren</a:t>
              </a:r>
              <a:endParaRPr lang="de-DE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951659" y="3568526"/>
              <a:ext cx="2629976" cy="338554"/>
            </a:xfrm>
            <a:prstGeom prst="rect">
              <a:avLst/>
            </a:prstGeom>
            <a:solidFill>
              <a:srgbClr val="E8E8E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Vermittlung</a:t>
              </a:r>
              <a:endParaRPr lang="de-DE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938579" y="3928837"/>
              <a:ext cx="25924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Variation</a:t>
              </a:r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Tendenz zu direkter oder indirekter, überfachlicher oder fach-</a:t>
              </a:r>
              <a:r>
                <a:rPr lang="de-DE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licher</a:t>
              </a:r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Vermittlung</a:t>
              </a:r>
              <a:endParaRPr lang="de-D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978958" y="4744087"/>
              <a:ext cx="3233002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13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Vorlesungen - (Input-/Übungs-)Seminare</a:t>
              </a:r>
              <a:endParaRPr lang="de-DE" sz="13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Gruppieren 47"/>
          <p:cNvGrpSpPr/>
          <p:nvPr/>
        </p:nvGrpSpPr>
        <p:grpSpPr>
          <a:xfrm>
            <a:off x="5899101" y="3569060"/>
            <a:ext cx="3108299" cy="1470814"/>
            <a:chOff x="5899101" y="3569060"/>
            <a:chExt cx="3108299" cy="1470814"/>
          </a:xfrm>
        </p:grpSpPr>
        <p:sp>
          <p:nvSpPr>
            <p:cNvPr id="41" name="Textfeld 40"/>
            <p:cNvSpPr txBox="1"/>
            <p:nvPr/>
          </p:nvSpPr>
          <p:spPr>
            <a:xfrm>
              <a:off x="6231068" y="3569060"/>
              <a:ext cx="2629976" cy="33855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Begleitung</a:t>
              </a:r>
              <a:endParaRPr 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6186034" y="3944684"/>
              <a:ext cx="26453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Variation</a:t>
              </a:r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Grad der Anleitung und Unterstützung (bei ganzem </a:t>
              </a:r>
              <a:r>
                <a:rPr lang="de-DE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For-schungszyklus</a:t>
              </a:r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oder Teil davon)</a:t>
              </a:r>
              <a:endParaRPr lang="de-D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5899101" y="4747486"/>
              <a:ext cx="3108299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13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Projektseminare - Projekte - Kolloquien</a:t>
              </a:r>
              <a:endParaRPr lang="de-DE" sz="13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3694834" y="3569060"/>
            <a:ext cx="2429906" cy="1463539"/>
            <a:chOff x="3694834" y="3569060"/>
            <a:chExt cx="2429906" cy="1463539"/>
          </a:xfrm>
        </p:grpSpPr>
        <p:sp>
          <p:nvSpPr>
            <p:cNvPr id="45" name="Textfeld 44"/>
            <p:cNvSpPr txBox="1"/>
            <p:nvPr/>
          </p:nvSpPr>
          <p:spPr>
            <a:xfrm>
              <a:off x="3694834" y="3569060"/>
              <a:ext cx="2429906" cy="338554"/>
            </a:xfrm>
            <a:prstGeom prst="rect">
              <a:avLst/>
            </a:prstGeom>
            <a:solidFill>
              <a:srgbClr val="C9C9C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Aktivierung</a:t>
              </a:r>
              <a:endParaRPr lang="de-DE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3694834" y="3928735"/>
              <a:ext cx="24299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Variation</a:t>
              </a:r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Auswahl der Tätig-</a:t>
              </a:r>
              <a:r>
                <a:rPr lang="de-DE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keiten</a:t>
              </a:r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aus den Phasen eines Forschungszyklus</a:t>
              </a:r>
              <a:endParaRPr lang="de-D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4067945" y="4740211"/>
              <a:ext cx="1886600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Übungen - Tutorien </a:t>
              </a:r>
              <a:r>
                <a:rPr lang="de-DE" sz="13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de-DE" sz="13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4" name="Gruppieren 43"/>
          <p:cNvGrpSpPr/>
          <p:nvPr/>
        </p:nvGrpSpPr>
        <p:grpSpPr>
          <a:xfrm>
            <a:off x="916818" y="1637618"/>
            <a:ext cx="2717945" cy="1279518"/>
            <a:chOff x="853068" y="1646762"/>
            <a:chExt cx="2717945" cy="1279518"/>
          </a:xfrm>
        </p:grpSpPr>
        <p:grpSp>
          <p:nvGrpSpPr>
            <p:cNvPr id="50" name="Gruppieren 49"/>
            <p:cNvGrpSpPr/>
            <p:nvPr/>
          </p:nvGrpSpPr>
          <p:grpSpPr>
            <a:xfrm>
              <a:off x="853068" y="2127549"/>
              <a:ext cx="2717945" cy="798731"/>
              <a:chOff x="853068" y="2127549"/>
              <a:chExt cx="2717945" cy="798731"/>
            </a:xfrm>
          </p:grpSpPr>
          <p:sp>
            <p:nvSpPr>
              <p:cNvPr id="52" name="Textfeld 51"/>
              <p:cNvSpPr txBox="1"/>
              <p:nvPr/>
            </p:nvSpPr>
            <p:spPr>
              <a:xfrm>
                <a:off x="941037" y="2587726"/>
                <a:ext cx="2629976" cy="338554"/>
              </a:xfrm>
              <a:prstGeom prst="rect">
                <a:avLst/>
              </a:prstGeom>
              <a:solidFill>
                <a:srgbClr val="E8E8E8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Forschen verstehen lernen</a:t>
                </a:r>
                <a:endParaRPr lang="de-DE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Textfeld 52"/>
              <p:cNvSpPr txBox="1"/>
              <p:nvPr/>
            </p:nvSpPr>
            <p:spPr>
              <a:xfrm>
                <a:off x="853068" y="2127549"/>
                <a:ext cx="267619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lang="de-DE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esen - zuhören - beobachten -</a:t>
                </a:r>
                <a:endParaRPr lang="de-DE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1" name="Textfeld 50"/>
            <p:cNvSpPr txBox="1"/>
            <p:nvPr/>
          </p:nvSpPr>
          <p:spPr>
            <a:xfrm>
              <a:off x="1102546" y="1646762"/>
              <a:ext cx="11641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Rezeption</a:t>
              </a:r>
              <a:endParaRPr lang="de-DE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745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644781" y="1412776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Akademische Prüfungen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1527554" y="1856488"/>
            <a:ext cx="2937985" cy="1192198"/>
            <a:chOff x="1527554" y="1856488"/>
            <a:chExt cx="2937985" cy="1192198"/>
          </a:xfrm>
        </p:grpSpPr>
        <p:sp>
          <p:nvSpPr>
            <p:cNvPr id="6" name="Textfeld 5"/>
            <p:cNvSpPr txBox="1"/>
            <p:nvPr/>
          </p:nvSpPr>
          <p:spPr>
            <a:xfrm>
              <a:off x="1527554" y="2294633"/>
              <a:ext cx="2937985" cy="754053"/>
            </a:xfrm>
            <a:prstGeom prst="rect">
              <a:avLst/>
            </a:prstGeom>
            <a:solidFill>
              <a:srgbClr val="E8E8E8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Symbolische Formen</a:t>
              </a:r>
              <a:r>
                <a:rPr lang="de-DE" sz="17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de-DE" sz="17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Tendenz zum Prüfen „on </a:t>
              </a:r>
              <a:r>
                <a:rPr lang="de-DE" sz="1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research</a:t>
              </a:r>
              <a:r>
                <a:rPr lang="de-DE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“</a:t>
              </a:r>
            </a:p>
            <a:p>
              <a:pPr algn="ctr"/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(Primat des Wissens)</a:t>
              </a:r>
            </a:p>
          </p:txBody>
        </p:sp>
        <p:cxnSp>
          <p:nvCxnSpPr>
            <p:cNvPr id="8" name="Gerade Verbindung mit Pfeil 7"/>
            <p:cNvCxnSpPr/>
            <p:nvPr/>
          </p:nvCxnSpPr>
          <p:spPr>
            <a:xfrm flipH="1">
              <a:off x="3946468" y="1856488"/>
              <a:ext cx="338230" cy="437999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16"/>
          <p:cNvGrpSpPr/>
          <p:nvPr/>
        </p:nvGrpSpPr>
        <p:grpSpPr>
          <a:xfrm>
            <a:off x="5826394" y="1856488"/>
            <a:ext cx="2878752" cy="3157907"/>
            <a:chOff x="5826394" y="1856488"/>
            <a:chExt cx="2878752" cy="3157907"/>
          </a:xfrm>
        </p:grpSpPr>
        <p:sp>
          <p:nvSpPr>
            <p:cNvPr id="7" name="Textfeld 6"/>
            <p:cNvSpPr txBox="1"/>
            <p:nvPr/>
          </p:nvSpPr>
          <p:spPr>
            <a:xfrm>
              <a:off x="5826394" y="2294487"/>
              <a:ext cx="2878673" cy="75405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7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Enaktive</a:t>
              </a:r>
              <a:r>
                <a:rPr lang="de-DE" sz="17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Formen</a:t>
              </a:r>
              <a:r>
                <a:rPr lang="de-DE" sz="17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de-DE" sz="17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Tendenz zum Prüfen „in </a:t>
              </a:r>
              <a:r>
                <a:rPr lang="de-DE" sz="14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research</a:t>
              </a:r>
              <a:r>
                <a:rPr lang="de-D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“</a:t>
              </a:r>
            </a:p>
            <a:p>
              <a:pPr algn="ctr"/>
              <a:r>
                <a:rPr lang="de-DE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(Primat des Könnens)</a:t>
              </a:r>
            </a:p>
          </p:txBody>
        </p:sp>
        <p:cxnSp>
          <p:nvCxnSpPr>
            <p:cNvPr id="9" name="Gerade Verbindung mit Pfeil 8"/>
            <p:cNvCxnSpPr/>
            <p:nvPr/>
          </p:nvCxnSpPr>
          <p:spPr>
            <a:xfrm>
              <a:off x="5851240" y="1856488"/>
              <a:ext cx="432048" cy="437999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feld 24"/>
            <p:cNvSpPr txBox="1"/>
            <p:nvPr/>
          </p:nvSpPr>
          <p:spPr>
            <a:xfrm>
              <a:off x="5851240" y="4210540"/>
              <a:ext cx="1368152" cy="30777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situiert    </a:t>
              </a: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7420222" y="4210540"/>
              <a:ext cx="1199367" cy="30777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de-D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materialisiert</a:t>
              </a: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5851240" y="4714964"/>
              <a:ext cx="1368152" cy="292388"/>
            </a:xfrm>
            <a:prstGeom prst="rect">
              <a:avLst/>
            </a:pr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3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Demonstration</a:t>
              </a: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7407996" y="4706618"/>
              <a:ext cx="1297150" cy="307777"/>
            </a:xfrm>
            <a:prstGeom prst="rect">
              <a:avLst/>
            </a:pr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Produktion</a:t>
              </a:r>
            </a:p>
          </p:txBody>
        </p:sp>
        <p:cxnSp>
          <p:nvCxnSpPr>
            <p:cNvPr id="29" name="Gerade Verbindung mit Pfeil 28"/>
            <p:cNvCxnSpPr/>
            <p:nvPr/>
          </p:nvCxnSpPr>
          <p:spPr>
            <a:xfrm flipH="1">
              <a:off x="6283288" y="3070906"/>
              <a:ext cx="648072" cy="1139634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mit Pfeil 29"/>
            <p:cNvCxnSpPr/>
            <p:nvPr/>
          </p:nvCxnSpPr>
          <p:spPr>
            <a:xfrm>
              <a:off x="7655768" y="3070906"/>
              <a:ext cx="571736" cy="1126127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pieren 2"/>
          <p:cNvGrpSpPr/>
          <p:nvPr/>
        </p:nvGrpSpPr>
        <p:grpSpPr>
          <a:xfrm>
            <a:off x="110265" y="3048686"/>
            <a:ext cx="2736881" cy="1959637"/>
            <a:chOff x="110265" y="3048686"/>
            <a:chExt cx="2736881" cy="1959637"/>
          </a:xfrm>
        </p:grpSpPr>
        <p:sp>
          <p:nvSpPr>
            <p:cNvPr id="11" name="Textfeld 10"/>
            <p:cNvSpPr txBox="1"/>
            <p:nvPr/>
          </p:nvSpPr>
          <p:spPr>
            <a:xfrm>
              <a:off x="110265" y="4197033"/>
              <a:ext cx="1297150" cy="3077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dialogisch</a:t>
              </a: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1594079" y="4196122"/>
              <a:ext cx="1189748" cy="3077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monologisch</a:t>
              </a: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110265" y="4700546"/>
              <a:ext cx="1297150" cy="307777"/>
            </a:xfrm>
            <a:prstGeom prst="rect">
              <a:avLst/>
            </a:prstGeom>
            <a:noFill/>
            <a:ln w="38100"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Befragung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549996" y="4699057"/>
              <a:ext cx="1297150" cy="307777"/>
            </a:xfrm>
            <a:prstGeom prst="rect">
              <a:avLst/>
            </a:prstGeom>
            <a:noFill/>
            <a:ln w="38100"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Vortrag</a:t>
              </a:r>
            </a:p>
          </p:txBody>
        </p:sp>
        <p:cxnSp>
          <p:nvCxnSpPr>
            <p:cNvPr id="15" name="Gerade Verbindung mit Pfeil 14"/>
            <p:cNvCxnSpPr>
              <a:endCxn id="11" idx="0"/>
            </p:cNvCxnSpPr>
            <p:nvPr/>
          </p:nvCxnSpPr>
          <p:spPr>
            <a:xfrm flipH="1">
              <a:off x="758840" y="3688781"/>
              <a:ext cx="411884" cy="508252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/>
            <p:cNvCxnSpPr>
              <a:endCxn id="12" idx="0"/>
            </p:cNvCxnSpPr>
            <p:nvPr/>
          </p:nvCxnSpPr>
          <p:spPr>
            <a:xfrm>
              <a:off x="1818792" y="3697703"/>
              <a:ext cx="370161" cy="498419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feld 31"/>
            <p:cNvSpPr txBox="1"/>
            <p:nvPr/>
          </p:nvSpPr>
          <p:spPr>
            <a:xfrm>
              <a:off x="666664" y="3365616"/>
              <a:ext cx="1728192" cy="3231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5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mündlich</a:t>
              </a:r>
            </a:p>
          </p:txBody>
        </p:sp>
        <p:cxnSp>
          <p:nvCxnSpPr>
            <p:cNvPr id="34" name="Gerade Verbindung mit Pfeil 33"/>
            <p:cNvCxnSpPr/>
            <p:nvPr/>
          </p:nvCxnSpPr>
          <p:spPr>
            <a:xfrm flipH="1">
              <a:off x="1569532" y="3048686"/>
              <a:ext cx="619421" cy="307793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ieren 4"/>
          <p:cNvGrpSpPr/>
          <p:nvPr/>
        </p:nvGrpSpPr>
        <p:grpSpPr>
          <a:xfrm>
            <a:off x="2987547" y="3072090"/>
            <a:ext cx="2685768" cy="1942307"/>
            <a:chOff x="2987547" y="3072090"/>
            <a:chExt cx="2685768" cy="1942307"/>
          </a:xfrm>
        </p:grpSpPr>
        <p:sp>
          <p:nvSpPr>
            <p:cNvPr id="18" name="Textfeld 17"/>
            <p:cNvSpPr txBox="1"/>
            <p:nvPr/>
          </p:nvSpPr>
          <p:spPr>
            <a:xfrm>
              <a:off x="3012393" y="4205955"/>
              <a:ext cx="1229824" cy="30777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in Präsenz  </a:t>
              </a: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4432527" y="4210540"/>
              <a:ext cx="1210331" cy="30777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in Absenz   </a:t>
              </a: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2987547" y="4706620"/>
              <a:ext cx="1279517" cy="307777"/>
            </a:xfrm>
            <a:prstGeom prst="rect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Klausur</a:t>
              </a: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413154" y="4706619"/>
              <a:ext cx="1260161" cy="307777"/>
            </a:xfrm>
            <a:prstGeom prst="rect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Hausarbeit</a:t>
              </a:r>
            </a:p>
          </p:txBody>
        </p:sp>
        <p:cxnSp>
          <p:nvCxnSpPr>
            <p:cNvPr id="22" name="Gerade Verbindung mit Pfeil 21"/>
            <p:cNvCxnSpPr/>
            <p:nvPr/>
          </p:nvCxnSpPr>
          <p:spPr>
            <a:xfrm flipH="1">
              <a:off x="3534588" y="3697703"/>
              <a:ext cx="411880" cy="508252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mit Pfeil 22"/>
            <p:cNvCxnSpPr/>
            <p:nvPr/>
          </p:nvCxnSpPr>
          <p:spPr>
            <a:xfrm>
              <a:off x="4555096" y="3693697"/>
              <a:ext cx="370161" cy="498419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feld 32"/>
            <p:cNvSpPr txBox="1"/>
            <p:nvPr/>
          </p:nvSpPr>
          <p:spPr>
            <a:xfrm>
              <a:off x="3402968" y="3365616"/>
              <a:ext cx="1728192" cy="32316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5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schriftlich</a:t>
              </a:r>
            </a:p>
          </p:txBody>
        </p:sp>
        <p:cxnSp>
          <p:nvCxnSpPr>
            <p:cNvPr id="35" name="Gerade Verbindung mit Pfeil 34"/>
            <p:cNvCxnSpPr/>
            <p:nvPr/>
          </p:nvCxnSpPr>
          <p:spPr>
            <a:xfrm>
              <a:off x="3740528" y="3072090"/>
              <a:ext cx="544169" cy="298114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feld 30"/>
          <p:cNvSpPr txBox="1"/>
          <p:nvPr/>
        </p:nvSpPr>
        <p:spPr>
          <a:xfrm>
            <a:off x="251520" y="267438"/>
            <a:ext cx="6972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Lernen, Lehren, Forschen, Prüfen: Akademische Prüfungen</a:t>
            </a:r>
          </a:p>
        </p:txBody>
      </p:sp>
      <p:grpSp>
        <p:nvGrpSpPr>
          <p:cNvPr id="38" name="Gruppieren 37"/>
          <p:cNvGrpSpPr/>
          <p:nvPr/>
        </p:nvGrpSpPr>
        <p:grpSpPr>
          <a:xfrm>
            <a:off x="110265" y="5387657"/>
            <a:ext cx="8594881" cy="369332"/>
            <a:chOff x="110265" y="5238995"/>
            <a:chExt cx="8594881" cy="369332"/>
          </a:xfrm>
        </p:grpSpPr>
        <p:cxnSp>
          <p:nvCxnSpPr>
            <p:cNvPr id="24" name="Gerade Verbindung 23"/>
            <p:cNvCxnSpPr/>
            <p:nvPr/>
          </p:nvCxnSpPr>
          <p:spPr>
            <a:xfrm flipV="1">
              <a:off x="110265" y="5387657"/>
              <a:ext cx="8594881" cy="72008"/>
            </a:xfrm>
            <a:prstGeom prst="line">
              <a:avLst/>
            </a:prstGeom>
            <a:ln w="762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feld 36"/>
            <p:cNvSpPr txBox="1"/>
            <p:nvPr/>
          </p:nvSpPr>
          <p:spPr>
            <a:xfrm>
              <a:off x="3107861" y="5238995"/>
              <a:ext cx="283923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Grundformen des Prüfens</a:t>
              </a:r>
              <a:endParaRPr lang="de-DE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641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052019"/>
              </p:ext>
            </p:extLst>
          </p:nvPr>
        </p:nvGraphicFramePr>
        <p:xfrm>
          <a:off x="251520" y="1700808"/>
          <a:ext cx="8496948" cy="410445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416158"/>
                <a:gridCol w="1416158"/>
                <a:gridCol w="1416158"/>
                <a:gridCol w="1416158"/>
                <a:gridCol w="1416158"/>
                <a:gridCol w="1416158"/>
              </a:tblGrid>
              <a:tr h="538743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de-DE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Befragung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de-DE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Vortrag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de-DE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Klausur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de-DE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Hausarbeit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de-DE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Demonstration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de-DE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Produktion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356571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de-DE" sz="1200" dirty="0" smtClean="0">
                        <a:effectLst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Einzelgespräch </a:t>
                      </a: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 Basis eines Thesenpapiers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Gruppengespräch zu </a:t>
                      </a:r>
                      <a:r>
                        <a:rPr lang="de-DE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vorge-gebenen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Themen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Gespräch zu mitgebrachten Artefakten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Videokonferenzgespräch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Gruppenge-spräch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zum eigenen Projekt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Fallstudien-Gespräch</a:t>
                      </a:r>
                      <a:endParaRPr lang="de-DE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de-DE" sz="1200" dirty="0" smtClean="0">
                        <a:effectLst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Einzelreferat </a:t>
                      </a: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 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Thesenpapier</a:t>
                      </a:r>
                      <a:endParaRPr lang="de-DE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Gruppenprä-</a:t>
                      </a:r>
                      <a:r>
                        <a:rPr lang="de-DE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sentation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zum eigenen Projekt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Präsentation zu einem Poster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Vortrag in einer Audio-/Video-konferenz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Aufgenomme-nes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Referat (Audio, Video)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Adhoc</a:t>
                      </a: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-Referat im Zweierteam</a:t>
                      </a:r>
                      <a:endParaRPr lang="de-DE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de-DE" sz="1200" dirty="0" smtClean="0">
                        <a:effectLst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 </a:t>
                      </a: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Choice-Klausur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Klausur mit offenen Fragen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 Book-Klausur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E-Klausur mit multimedialen Anwendungs-aufgaben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Erörterung mit </a:t>
                      </a:r>
                      <a:r>
                        <a:rPr lang="de-DE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Auswahlmög-lichkeit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vorge-gebener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Themen</a:t>
                      </a:r>
                      <a:endParaRPr lang="de-DE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de-DE" sz="1200" dirty="0" smtClean="0">
                        <a:effectLst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Einzelarbeit </a:t>
                      </a: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 selbst </a:t>
                      </a:r>
                      <a:r>
                        <a:rPr lang="de-DE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gewäh-ltem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Thema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Teamarbeit zu vorgegebenem Thema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Essay ohne Literatur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Buch- oder Artikel-Review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Kollaborative</a:t>
                      </a: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Wiki-Haus-arbeit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Sammlung und Reflexion eigener Texte (Portfolio)</a:t>
                      </a:r>
                      <a:endParaRPr lang="de-DE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de-DE" sz="1200" dirty="0" smtClean="0">
                        <a:effectLst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Rollenspiel </a:t>
                      </a: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 einem Thema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Zeigen einer Fertigkeit (auch im Video)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Simulation oder Planspiel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Teilnahme an Kongress als Referent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Moderation einer 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wissen-</a:t>
                      </a:r>
                      <a:r>
                        <a:rPr lang="de-DE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schaftlichen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Diskussion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Ausführung einer Aufgabe im Feld</a:t>
                      </a:r>
                      <a:endParaRPr lang="de-DE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de-DE" sz="1200" dirty="0" smtClean="0">
                        <a:effectLst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Artikel </a:t>
                      </a: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für ein Fach-Journal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eigener 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Wiki-</a:t>
                      </a:r>
                      <a:r>
                        <a:rPr lang="de-DE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pedia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-Eintrag</a:t>
                      </a:r>
                      <a:endParaRPr lang="de-DE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Medienprodukte (Audio, Video) für ein 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Fach-publikum</a:t>
                      </a:r>
                      <a:endParaRPr lang="de-DE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Entwicklung von </a:t>
                      </a:r>
                      <a:r>
                        <a:rPr lang="de-DE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Forschungs­instrumenten</a:t>
                      </a:r>
                      <a:endParaRPr lang="de-DE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Sammlung von Artefakten aus einem 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Forschungs-prozess </a:t>
                      </a: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(Portfolio)</a:t>
                      </a:r>
                      <a:endParaRPr lang="de-DE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251520" y="267438"/>
            <a:ext cx="7135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Lernen, Lehren, Forschen, Prüfen: Grundformen des Prüfens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51520" y="951904"/>
            <a:ext cx="8760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Gestaltungskriterien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z.B. Zweck – Sozialform – Medieneinsatz – Ressourcen - Bedingungen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98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246424" y="1659326"/>
            <a:ext cx="8496944" cy="3433552"/>
            <a:chOff x="269521" y="2667438"/>
            <a:chExt cx="8496944" cy="3433552"/>
          </a:xfrm>
        </p:grpSpPr>
        <p:sp>
          <p:nvSpPr>
            <p:cNvPr id="4" name="Rechteck 3"/>
            <p:cNvSpPr/>
            <p:nvPr/>
          </p:nvSpPr>
          <p:spPr>
            <a:xfrm>
              <a:off x="269521" y="2667438"/>
              <a:ext cx="8496944" cy="3433552"/>
            </a:xfrm>
            <a:prstGeom prst="rect">
              <a:avLst/>
            </a:prstGeom>
            <a:solidFill>
              <a:schemeClr val="bg1">
                <a:lumMod val="75000"/>
                <a:alpha val="36863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Rechteck 4"/>
            <p:cNvSpPr/>
            <p:nvPr/>
          </p:nvSpPr>
          <p:spPr>
            <a:xfrm>
              <a:off x="2285745" y="3693367"/>
              <a:ext cx="4356483" cy="1399511"/>
            </a:xfrm>
            <a:prstGeom prst="rect">
              <a:avLst/>
            </a:prstGeom>
            <a:solidFill>
              <a:srgbClr val="C4C4C4">
                <a:alpha val="36863"/>
              </a:srgbClr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" name="Gerade Verbindung 7"/>
            <p:cNvCxnSpPr/>
            <p:nvPr/>
          </p:nvCxnSpPr>
          <p:spPr>
            <a:xfrm>
              <a:off x="3959930" y="4333626"/>
              <a:ext cx="1008112" cy="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feld 8"/>
            <p:cNvSpPr txBox="1"/>
            <p:nvPr/>
          </p:nvSpPr>
          <p:spPr>
            <a:xfrm>
              <a:off x="3626630" y="4490468"/>
              <a:ext cx="1703397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Assessment in </a:t>
              </a:r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de-DE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esearch</a:t>
              </a:r>
              <a:endParaRPr lang="de-DE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269521" y="2667438"/>
              <a:ext cx="16420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Assessment on </a:t>
              </a:r>
              <a:r>
                <a:rPr lang="de-DE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de-DE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esearch</a:t>
              </a:r>
              <a:endParaRPr lang="de-DE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1020677" y="3089607"/>
              <a:ext cx="6666171" cy="2676604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7" name="Gerade Verbindung 16"/>
            <p:cNvCxnSpPr/>
            <p:nvPr/>
          </p:nvCxnSpPr>
          <p:spPr>
            <a:xfrm>
              <a:off x="4803349" y="3207156"/>
              <a:ext cx="978674" cy="933259"/>
            </a:xfrm>
            <a:prstGeom prst="line">
              <a:avLst/>
            </a:prstGeom>
            <a:ln w="381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>
              <a:off x="3092071" y="4503022"/>
              <a:ext cx="1080120" cy="1093912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>
            <a:xfrm flipH="1">
              <a:off x="4878033" y="4520783"/>
              <a:ext cx="903990" cy="1076151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/>
            <p:cNvSpPr txBox="1"/>
            <p:nvPr/>
          </p:nvSpPr>
          <p:spPr>
            <a:xfrm>
              <a:off x="7187459" y="4198959"/>
              <a:ext cx="1297150" cy="30777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Befragung</a:t>
              </a: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3864816" y="2882881"/>
              <a:ext cx="1297150" cy="30777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Vortrag</a:t>
              </a: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380918" y="4185782"/>
              <a:ext cx="1279517" cy="30777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Klausur</a:t>
              </a: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864816" y="5596934"/>
              <a:ext cx="1260161" cy="30777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Hausarbeit</a:t>
              </a: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2507086" y="4187432"/>
              <a:ext cx="1368152" cy="2923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3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Demonstration</a:t>
              </a: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4986045" y="4172043"/>
              <a:ext cx="1297150" cy="30777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Produktion</a:t>
              </a:r>
            </a:p>
          </p:txBody>
        </p:sp>
        <p:cxnSp>
          <p:nvCxnSpPr>
            <p:cNvPr id="16" name="Gerade Verbindung 15"/>
            <p:cNvCxnSpPr/>
            <p:nvPr/>
          </p:nvCxnSpPr>
          <p:spPr>
            <a:xfrm flipH="1">
              <a:off x="3149841" y="3215820"/>
              <a:ext cx="975494" cy="924595"/>
            </a:xfrm>
            <a:prstGeom prst="line">
              <a:avLst/>
            </a:prstGeom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feld 25"/>
          <p:cNvSpPr txBox="1"/>
          <p:nvPr/>
        </p:nvSpPr>
        <p:spPr>
          <a:xfrm>
            <a:off x="251520" y="267438"/>
            <a:ext cx="7947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Lernen, Lehren, Forschen, Prüfen: </a:t>
            </a:r>
            <a:r>
              <a:rPr lang="de-DE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Asssessment</a:t>
            </a:r>
            <a:r>
              <a:rPr lang="de-DE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de-DE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de-DE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Research</a:t>
            </a:r>
          </a:p>
        </p:txBody>
      </p:sp>
      <p:grpSp>
        <p:nvGrpSpPr>
          <p:cNvPr id="45" name="Gruppieren 44"/>
          <p:cNvGrpSpPr/>
          <p:nvPr/>
        </p:nvGrpSpPr>
        <p:grpSpPr>
          <a:xfrm>
            <a:off x="5101880" y="1101950"/>
            <a:ext cx="3384555" cy="1895002"/>
            <a:chOff x="5101880" y="1101950"/>
            <a:chExt cx="3384555" cy="1895002"/>
          </a:xfrm>
        </p:grpSpPr>
        <p:cxnSp>
          <p:nvCxnSpPr>
            <p:cNvPr id="12" name="Gerade Verbindung mit Pfeil 11"/>
            <p:cNvCxnSpPr/>
            <p:nvPr/>
          </p:nvCxnSpPr>
          <p:spPr>
            <a:xfrm flipV="1">
              <a:off x="5101880" y="1422068"/>
              <a:ext cx="1630360" cy="1574884"/>
            </a:xfrm>
            <a:prstGeom prst="straightConnector1">
              <a:avLst/>
            </a:prstGeom>
            <a:ln w="28575">
              <a:solidFill>
                <a:schemeClr val="accent6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feld 26"/>
            <p:cNvSpPr txBox="1"/>
            <p:nvPr/>
          </p:nvSpPr>
          <p:spPr>
            <a:xfrm>
              <a:off x="6262749" y="1101950"/>
              <a:ext cx="22236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err="1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de-DE" sz="1400" dirty="0" err="1" smtClean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naktive</a:t>
              </a:r>
              <a:r>
                <a:rPr lang="de-DE" sz="1400" dirty="0" smtClean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Prüfungsformen</a:t>
              </a:r>
              <a:endParaRPr lang="de-DE" sz="1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611560" y="3578847"/>
            <a:ext cx="7318288" cy="2321227"/>
            <a:chOff x="611560" y="3578847"/>
            <a:chExt cx="7318288" cy="2321227"/>
          </a:xfrm>
        </p:grpSpPr>
        <p:sp>
          <p:nvSpPr>
            <p:cNvPr id="32" name="Textfeld 31"/>
            <p:cNvSpPr txBox="1"/>
            <p:nvPr/>
          </p:nvSpPr>
          <p:spPr>
            <a:xfrm>
              <a:off x="3238986" y="5592297"/>
              <a:ext cx="25234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Symbolische Prüfungsformen</a:t>
              </a:r>
              <a:endParaRPr lang="de-DE" sz="1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3" name="Gerade Verbindung mit Pfeil 32"/>
            <p:cNvCxnSpPr>
              <a:endCxn id="32" idx="1"/>
            </p:cNvCxnSpPr>
            <p:nvPr/>
          </p:nvCxnSpPr>
          <p:spPr>
            <a:xfrm>
              <a:off x="611560" y="3578847"/>
              <a:ext cx="2627426" cy="2167339"/>
            </a:xfrm>
            <a:prstGeom prst="straightConnector1">
              <a:avLst/>
            </a:prstGeom>
            <a:ln w="28575">
              <a:solidFill>
                <a:schemeClr val="accent6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mit Pfeil 40"/>
            <p:cNvCxnSpPr/>
            <p:nvPr/>
          </p:nvCxnSpPr>
          <p:spPr>
            <a:xfrm flipH="1">
              <a:off x="5762434" y="3578847"/>
              <a:ext cx="2167414" cy="2133883"/>
            </a:xfrm>
            <a:prstGeom prst="straightConnector1">
              <a:avLst/>
            </a:prstGeom>
            <a:ln w="28575">
              <a:solidFill>
                <a:schemeClr val="accent6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uppieren 48"/>
          <p:cNvGrpSpPr/>
          <p:nvPr/>
        </p:nvGrpSpPr>
        <p:grpSpPr>
          <a:xfrm>
            <a:off x="3690780" y="1762984"/>
            <a:ext cx="1616151" cy="3267758"/>
            <a:chOff x="3690780" y="1762984"/>
            <a:chExt cx="1616151" cy="3267758"/>
          </a:xfrm>
        </p:grpSpPr>
        <p:sp>
          <p:nvSpPr>
            <p:cNvPr id="47" name="Ellipse 46"/>
            <p:cNvSpPr/>
            <p:nvPr/>
          </p:nvSpPr>
          <p:spPr>
            <a:xfrm>
              <a:off x="3707904" y="1762984"/>
              <a:ext cx="1599027" cy="576064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Ellipse 47"/>
            <p:cNvSpPr/>
            <p:nvPr/>
          </p:nvSpPr>
          <p:spPr>
            <a:xfrm>
              <a:off x="3690780" y="4454678"/>
              <a:ext cx="1599027" cy="576064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5157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977799" y="980728"/>
            <a:ext cx="8025189" cy="432048"/>
          </a:xfrm>
          <a:prstGeom prst="round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  <a:lumMod val="48000"/>
                </a:schemeClr>
              </a:gs>
              <a:gs pos="50000">
                <a:schemeClr val="tx1">
                  <a:tint val="44500"/>
                  <a:satMod val="160000"/>
                  <a:lumMod val="61000"/>
                  <a:lumOff val="39000"/>
                </a:schemeClr>
              </a:gs>
              <a:gs pos="100000">
                <a:schemeClr val="tx1">
                  <a:lumMod val="65000"/>
                  <a:lumOff val="3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115616" y="1027475"/>
            <a:ext cx="1164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Rezeption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630607" y="1036342"/>
            <a:ext cx="1266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Produktion</a:t>
            </a:r>
            <a:endParaRPr lang="de-DE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02095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Lernen</a:t>
            </a:r>
            <a:endParaRPr lang="de-DE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99592" y="1508262"/>
            <a:ext cx="8244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esen - zuhören - beobachten - </a:t>
            </a:r>
            <a:r>
              <a:rPr lang="de-DE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nachahmen - probieren - </a:t>
            </a:r>
            <a:r>
              <a:rPr lang="de-DE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routinisieren</a:t>
            </a:r>
            <a:r>
              <a:rPr lang="de-DE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fragen - entscheiden - handeln</a:t>
            </a:r>
            <a:endParaRPr lang="de-DE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954107" y="1968439"/>
            <a:ext cx="2629976" cy="338554"/>
          </a:xfrm>
          <a:prstGeom prst="rect">
            <a:avLst/>
          </a:prstGeom>
          <a:solidFill>
            <a:srgbClr val="E8E8E8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Forschen verstehen lernen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707904" y="1968973"/>
            <a:ext cx="2448272" cy="338554"/>
          </a:xfrm>
          <a:prstGeom prst="rect">
            <a:avLst/>
          </a:prstGeom>
          <a:solidFill>
            <a:srgbClr val="C9C9C9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Forschen üben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262504" y="1968973"/>
            <a:ext cx="2629976" cy="3385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selber forschen</a:t>
            </a:r>
            <a:endParaRPr lang="de-D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23693" y="296686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Lehren</a:t>
            </a:r>
            <a:endParaRPr lang="de-DE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992028" y="4124800"/>
            <a:ext cx="7908474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Vorlesungen - (Input-/Übungs-) Seminare - </a:t>
            </a:r>
            <a:r>
              <a:rPr lang="de-DE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Übungen - Tutorien </a:t>
            </a:r>
            <a:r>
              <a:rPr lang="de-DE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13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Projektseminare - Projekte - Kolloquien</a:t>
            </a:r>
            <a:endParaRPr lang="de-DE" sz="13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964729" y="2949239"/>
            <a:ext cx="2629976" cy="338554"/>
          </a:xfrm>
          <a:prstGeom prst="rect">
            <a:avLst/>
          </a:prstGeom>
          <a:solidFill>
            <a:srgbClr val="E8E8E8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Vermittlung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707904" y="2949773"/>
            <a:ext cx="2429906" cy="338554"/>
          </a:xfrm>
          <a:prstGeom prst="rect">
            <a:avLst/>
          </a:prstGeom>
          <a:solidFill>
            <a:srgbClr val="C9C9C9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Aktivierung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6244138" y="2949773"/>
            <a:ext cx="2629976" cy="3385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Begleitung</a:t>
            </a:r>
            <a:endParaRPr lang="de-D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954107" y="2382557"/>
            <a:ext cx="7946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forschungsbasiertes Lernen                  forschungsorientiertes Lernen                      forschendes Lernen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951649" y="3309550"/>
            <a:ext cx="2592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Variation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Tendenz zu direkter oder indirekter, überfachlicher oder fach-</a:t>
            </a:r>
            <a:r>
              <a:rPr lang="de-D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licher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Vermittlung</a:t>
            </a:r>
            <a:endParaRPr lang="de-DE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707904" y="3309448"/>
            <a:ext cx="2429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Variation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Auswahl der Tätig-</a:t>
            </a:r>
            <a:r>
              <a:rPr lang="de-D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keiten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aus den Phasen eines Forschungszyklus</a:t>
            </a:r>
            <a:endParaRPr lang="de-DE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6199104" y="3325397"/>
            <a:ext cx="2645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Variation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Grad der Anleitung und Unterstützung (bei ganzem </a:t>
            </a:r>
            <a:r>
              <a:rPr lang="de-D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For-schungszyklus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oder Teil davon)</a:t>
            </a:r>
            <a:endParaRPr lang="de-DE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4056" y="4725144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Prüfen</a:t>
            </a:r>
            <a:endParaRPr lang="de-DE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957912" y="4768987"/>
            <a:ext cx="2644566" cy="1475876"/>
            <a:chOff x="957912" y="4768987"/>
            <a:chExt cx="2644566" cy="1475876"/>
          </a:xfrm>
        </p:grpSpPr>
        <p:sp>
          <p:nvSpPr>
            <p:cNvPr id="25" name="Textfeld 24"/>
            <p:cNvSpPr txBox="1"/>
            <p:nvPr/>
          </p:nvSpPr>
          <p:spPr>
            <a:xfrm>
              <a:off x="972502" y="4768987"/>
              <a:ext cx="2629976" cy="338554"/>
            </a:xfrm>
            <a:prstGeom prst="rect">
              <a:avLst/>
            </a:prstGeom>
            <a:solidFill>
              <a:srgbClr val="E8E8E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Assessment on Research</a:t>
              </a:r>
              <a:endParaRPr lang="de-DE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957912" y="5229200"/>
              <a:ext cx="26261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Variable Gestaltung </a:t>
              </a:r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von:</a:t>
              </a:r>
              <a:b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Klausur - Befragung - Vortrag - Hausarbeit</a:t>
              </a:r>
            </a:p>
            <a:p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  <a:sym typeface="Wingdings"/>
                </a:rPr>
                <a:t> Tendenziell Wissen über</a:t>
              </a:r>
              <a:b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  <a:sym typeface="Wingdings"/>
                </a:rPr>
              </a:br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  <a:sym typeface="Wingdings"/>
                </a:rPr>
                <a:t>     Forschung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6244138" y="4769521"/>
            <a:ext cx="2637749" cy="1475342"/>
            <a:chOff x="6244138" y="4769521"/>
            <a:chExt cx="2637749" cy="1475342"/>
          </a:xfrm>
        </p:grpSpPr>
        <p:sp>
          <p:nvSpPr>
            <p:cNvPr id="27" name="Textfeld 26"/>
            <p:cNvSpPr txBox="1"/>
            <p:nvPr/>
          </p:nvSpPr>
          <p:spPr>
            <a:xfrm>
              <a:off x="6251911" y="4769521"/>
              <a:ext cx="2629976" cy="33855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Assessment in Research</a:t>
              </a:r>
              <a:endParaRPr 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6244138" y="5229200"/>
              <a:ext cx="260028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Variable Gestaltung </a:t>
              </a:r>
              <a:r>
                <a:rPr lang="de-DE" sz="12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von: Demonstration - Produktion – auch: Vortrag – Hausarbeit</a:t>
              </a:r>
            </a:p>
            <a:p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  <a:sym typeface="Wingdings"/>
                </a:rPr>
                <a:t> Tendenziell Können in der</a:t>
              </a:r>
              <a:b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  <a:sym typeface="Wingdings"/>
                </a:rPr>
              </a:br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  <a:sym typeface="Wingdings"/>
                </a:rPr>
                <a:t>     Forschung</a:t>
              </a:r>
              <a:endParaRPr lang="de-DE" sz="12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" name="Gruppieren 1"/>
          <p:cNvGrpSpPr/>
          <p:nvPr/>
        </p:nvGrpSpPr>
        <p:grpSpPr>
          <a:xfrm>
            <a:off x="3707904" y="4769521"/>
            <a:ext cx="2429907" cy="921344"/>
            <a:chOff x="3707904" y="4769521"/>
            <a:chExt cx="2429907" cy="921344"/>
          </a:xfrm>
        </p:grpSpPr>
        <p:sp>
          <p:nvSpPr>
            <p:cNvPr id="26" name="Textfeld 25"/>
            <p:cNvSpPr txBox="1"/>
            <p:nvPr/>
          </p:nvSpPr>
          <p:spPr>
            <a:xfrm>
              <a:off x="3707904" y="4769521"/>
              <a:ext cx="2429906" cy="338554"/>
            </a:xfrm>
            <a:prstGeom prst="rect">
              <a:avLst/>
            </a:prstGeom>
            <a:solidFill>
              <a:srgbClr val="C9C9C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Formatives Assessment</a:t>
              </a:r>
              <a:endParaRPr lang="de-DE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3707905" y="5229200"/>
              <a:ext cx="24299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Alle Assessmentformen möglich</a:t>
              </a:r>
            </a:p>
            <a:p>
              <a:r>
                <a:rPr lang="de-DE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/>
                </a:rPr>
                <a:t> </a:t>
              </a:r>
              <a:r>
                <a:rPr lang="de-DE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/>
                </a:rPr>
                <a:t>Feedback</a:t>
              </a:r>
              <a:r>
                <a:rPr lang="de-DE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/>
                </a:rPr>
                <a:t> entscheidend</a:t>
              </a:r>
              <a:endPara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" name="Textfeld 30"/>
          <p:cNvSpPr txBox="1"/>
          <p:nvPr/>
        </p:nvSpPr>
        <p:spPr>
          <a:xfrm>
            <a:off x="251520" y="267438"/>
            <a:ext cx="7545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Lernen, Lehren, Forschen, Prüfen – mehr als </a:t>
            </a:r>
            <a:r>
              <a:rPr lang="de-DE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de-DE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Möglichkeit </a:t>
            </a:r>
          </a:p>
        </p:txBody>
      </p:sp>
    </p:spTree>
    <p:extLst>
      <p:ext uri="{BB962C8B-B14F-4D97-AF65-F5344CB8AC3E}">
        <p14:creationId xmlns:p14="http://schemas.microsoft.com/office/powerpoint/2010/main" val="33221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1520" y="267438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Schlusswort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73035" y="980728"/>
            <a:ext cx="8352928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Constructive</a:t>
            </a:r>
            <a:r>
              <a:rPr lang="de-DE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Alignment</a:t>
            </a:r>
            <a:endParaRPr lang="de-DE" sz="1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Chancen: Veränderung der Lehrens und Lernens durch Änderung </a:t>
            </a:r>
            <a:r>
              <a:rPr lang="de-DE" sz="1600" smtClean="0">
                <a:latin typeface="Arial" panose="020B0604020202020204" pitchFamily="34" charset="0"/>
                <a:cs typeface="Arial" panose="020B0604020202020204" pitchFamily="34" charset="0"/>
              </a:rPr>
              <a:t>des Prüfens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Risiken: Fixierung auf das Prüfen,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Kleinteiligkeit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Verlust von Bildungsoptionen</a:t>
            </a:r>
          </a:p>
          <a:p>
            <a:pPr lvl="1"/>
            <a:r>
              <a:rPr lang="de-DE" sz="16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 Abstimmung von Lernen, Lehren, Prüfen und Forschen?</a:t>
            </a:r>
            <a:endParaRPr lang="de-DE" sz="16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Theorie und Praxis des Prüfens</a:t>
            </a:r>
            <a:endParaRPr lang="de-DE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Suche nach begründeten Ordnungskriterien und gleichzeitig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Berücksichtigung gängiger Lehrformate und Grundformen des Prüfens</a:t>
            </a:r>
          </a:p>
          <a:p>
            <a:pPr marL="742950" lvl="1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Mangel an einer theoretischen Diskussion zum forschungsnahen Prüfen</a:t>
            </a:r>
          </a:p>
          <a:p>
            <a:pPr marL="742950" lvl="1" indent="-285750">
              <a:buFont typeface="Wingdings"/>
              <a:buChar char="à"/>
            </a:pPr>
            <a:r>
              <a:rPr lang="de-DE" sz="16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Notwendige Änderungen von Studien- und Prüfungsordnungen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603173" y="4869160"/>
            <a:ext cx="58528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Vielen Dank fürs Zuhören.</a:t>
            </a:r>
          </a:p>
          <a:p>
            <a:pPr algn="ctr"/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freue mich auf eine anregende Diskussion!</a:t>
            </a:r>
            <a:endParaRPr lang="de-DE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34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77&quot;&gt;&lt;property id=&quot;20148&quot; value=&quot;5&quot;/&gt;&lt;property id=&quot;20300&quot; value=&quot;Folie 5&quot;/&gt;&lt;property id=&quot;20307&quot; value=&quot;257&quot;/&gt;&lt;/object&gt;&lt;object type=&quot;3&quot; unique_id=&quot;10102&quot;&gt;&lt;property id=&quot;20148&quot; value=&quot;5&quot;/&gt;&lt;property id=&quot;20300&quot; value=&quot;Folie 7&quot;/&gt;&lt;property id=&quot;20307&quot; value=&quot;258&quot;/&gt;&lt;/object&gt;&lt;object type=&quot;3&quot; unique_id=&quot;10103&quot;&gt;&lt;property id=&quot;20148&quot; value=&quot;5&quot;/&gt;&lt;property id=&quot;20300&quot; value=&quot;Folie 8&quot;/&gt;&lt;property id=&quot;20307&quot; value=&quot;259&quot;/&gt;&lt;/object&gt;&lt;object type=&quot;3&quot; unique_id=&quot;10118&quot;&gt;&lt;property id=&quot;20148&quot; value=&quot;5&quot;/&gt;&lt;property id=&quot;20300&quot; value=&quot;Folie 1&quot;/&gt;&lt;property id=&quot;20307&quot; value=&quot;261&quot;/&gt;&lt;/object&gt;&lt;object type=&quot;3&quot; unique_id=&quot;10151&quot;&gt;&lt;property id=&quot;20148&quot; value=&quot;5&quot;/&gt;&lt;property id=&quot;20300&quot; value=&quot;Folie 2&quot;/&gt;&lt;property id=&quot;20307&quot; value=&quot;262&quot;/&gt;&lt;/object&gt;&lt;object type=&quot;3&quot; unique_id=&quot;10170&quot;&gt;&lt;property id=&quot;20148&quot; value=&quot;5&quot;/&gt;&lt;property id=&quot;20300&quot; value=&quot;Folie 3&quot;/&gt;&lt;property id=&quot;20307&quot; value=&quot;263&quot;/&gt;&lt;/object&gt;&lt;object type=&quot;3&quot; unique_id=&quot;10491&quot;&gt;&lt;property id=&quot;20148&quot; value=&quot;5&quot;/&gt;&lt;property id=&quot;20300&quot; value=&quot;Folie 4&quot;/&gt;&lt;property id=&quot;20307&quot; value=&quot;264&quot;/&gt;&lt;/object&gt;&lt;object type=&quot;3&quot; unique_id=&quot;10669&quot;&gt;&lt;property id=&quot;20148&quot; value=&quot;5&quot;/&gt;&lt;property id=&quot;20300&quot; value=&quot;Folie 6&quot;/&gt;&lt;property id=&quot;20307&quot; value=&quot;265&quot;/&gt;&lt;/object&gt;&lt;object type=&quot;3&quot; unique_id=&quot;10760&quot;&gt;&lt;property id=&quot;20148&quot; value=&quot;5&quot;/&gt;&lt;property id=&quot;20300&quot; value=&quot;Folie 9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744</Words>
  <Application>Microsoft Office PowerPoint</Application>
  <PresentationFormat>Bildschirmpräsentation (4:3)</PresentationFormat>
  <Paragraphs>179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Nr_01</dc:creator>
  <cp:lastModifiedBy>Nr_01</cp:lastModifiedBy>
  <cp:revision>76</cp:revision>
  <dcterms:created xsi:type="dcterms:W3CDTF">2014-11-23T06:15:18Z</dcterms:created>
  <dcterms:modified xsi:type="dcterms:W3CDTF">2015-02-22T08:46:36Z</dcterms:modified>
</cp:coreProperties>
</file>