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5" r:id="rId3"/>
    <p:sldId id="267" r:id="rId4"/>
    <p:sldId id="266" r:id="rId5"/>
    <p:sldId id="268" r:id="rId6"/>
    <p:sldId id="269" r:id="rId7"/>
    <p:sldId id="270" r:id="rId8"/>
  </p:sldIdLst>
  <p:sldSz cx="9144000" cy="6858000" type="screen4x3"/>
  <p:notesSz cx="9872663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DBA"/>
    <a:srgbClr val="97B9D5"/>
    <a:srgbClr val="A6BFDE"/>
    <a:srgbClr val="749BCA"/>
    <a:srgbClr val="82A5D0"/>
    <a:srgbClr val="C2D3E8"/>
    <a:srgbClr val="B9CDE5"/>
    <a:srgbClr val="B0C7E2"/>
    <a:srgbClr val="5887C0"/>
    <a:srgbClr val="6E9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08DC3-92D7-4CD2-B725-7BEB88671694}" type="datetimeFigureOut">
              <a:rPr lang="de-DE" smtClean="0"/>
              <a:t>15.01.2012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70C6C-5FC3-4D6C-A8BB-BC772EBF00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71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F9CE6-0177-4ACC-8ED7-4C1DD1A780DC}" type="datetimeFigureOut">
              <a:rPr lang="de-DE" smtClean="0"/>
              <a:pPr/>
              <a:t>15.01.2012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1D5611-99D9-4952-970C-57D6F127B5E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F9CE6-0177-4ACC-8ED7-4C1DD1A780DC}" type="datetimeFigureOut">
              <a:rPr lang="de-DE" smtClean="0"/>
              <a:pPr/>
              <a:t>15.01.2012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1D5611-99D9-4952-970C-57D6F127B5E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F9CE6-0177-4ACC-8ED7-4C1DD1A780DC}" type="datetimeFigureOut">
              <a:rPr lang="de-DE" smtClean="0"/>
              <a:pPr/>
              <a:t>15.01.2012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1D5611-99D9-4952-970C-57D6F127B5E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F9CE6-0177-4ACC-8ED7-4C1DD1A780DC}" type="datetimeFigureOut">
              <a:rPr lang="de-DE" smtClean="0"/>
              <a:pPr/>
              <a:t>15.01.2012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1D5611-99D9-4952-970C-57D6F127B5E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F9CE6-0177-4ACC-8ED7-4C1DD1A780DC}" type="datetimeFigureOut">
              <a:rPr lang="de-DE" smtClean="0"/>
              <a:pPr/>
              <a:t>15.01.2012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1D5611-99D9-4952-970C-57D6F127B5E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F9CE6-0177-4ACC-8ED7-4C1DD1A780DC}" type="datetimeFigureOut">
              <a:rPr lang="de-DE" smtClean="0"/>
              <a:pPr/>
              <a:t>15.01.2012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1D5611-99D9-4952-970C-57D6F127B5E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F9CE6-0177-4ACC-8ED7-4C1DD1A780DC}" type="datetimeFigureOut">
              <a:rPr lang="de-DE" smtClean="0"/>
              <a:pPr/>
              <a:t>15.01.2012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1D5611-99D9-4952-970C-57D6F127B5E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F9CE6-0177-4ACC-8ED7-4C1DD1A780DC}" type="datetimeFigureOut">
              <a:rPr lang="de-DE" smtClean="0"/>
              <a:pPr/>
              <a:t>15.01.2012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1D5611-99D9-4952-970C-57D6F127B5E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F9CE6-0177-4ACC-8ED7-4C1DD1A780DC}" type="datetimeFigureOut">
              <a:rPr lang="de-DE" smtClean="0"/>
              <a:pPr/>
              <a:t>15.01.2012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1D5611-99D9-4952-970C-57D6F127B5E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F9CE6-0177-4ACC-8ED7-4C1DD1A780DC}" type="datetimeFigureOut">
              <a:rPr lang="de-DE" smtClean="0"/>
              <a:pPr/>
              <a:t>15.01.2012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1D5611-99D9-4952-970C-57D6F127B5E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5F9CE6-0177-4ACC-8ED7-4C1DD1A780DC}" type="datetimeFigureOut">
              <a:rPr lang="de-DE" smtClean="0"/>
              <a:pPr/>
              <a:t>15.01.2012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1D5611-99D9-4952-970C-57D6F127B5E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_grau_auf_weiss_plusRand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212336" y="83400"/>
            <a:ext cx="1810599" cy="643436"/>
          </a:xfrm>
          <a:prstGeom prst="rect">
            <a:avLst/>
          </a:prstGeom>
        </p:spPr>
      </p:pic>
      <p:pic>
        <p:nvPicPr>
          <p:cNvPr id="8" name="Grafik 7" descr="unibw-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236296" y="6309320"/>
            <a:ext cx="1798885" cy="460871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200168" y="6412391"/>
            <a:ext cx="3777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Gabi Reinmann (Vortrag am 27.01.2012)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18855" y="260648"/>
            <a:ext cx="594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Studierende betreuen: Erwartungen an digitale Medien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190984" y="758952"/>
            <a:ext cx="889248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2" name="Picture 4" descr="C:\Users\pc\Documents\My Dropbox\Muenchen 2010\Logos\logo_orange_plusTransparen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935" y="2190594"/>
            <a:ext cx="2427523" cy="862019"/>
          </a:xfrm>
          <a:prstGeom prst="rect">
            <a:avLst/>
          </a:prstGeom>
          <a:noFill/>
        </p:spPr>
      </p:pic>
      <p:pic>
        <p:nvPicPr>
          <p:cNvPr id="2053" name="Picture 5" descr="C:\Users\pc\Documents\My Dropbox\Muenchen 2010\Logos\unibw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7573" y="2924944"/>
            <a:ext cx="1798885" cy="460871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88332" y="5877272"/>
            <a:ext cx="7858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Vortrag auf dem Forum „</a:t>
            </a:r>
            <a:r>
              <a:rPr lang="de-DE" dirty="0"/>
              <a:t>Mediendidaktische Implikationen für Studium </a:t>
            </a:r>
            <a:r>
              <a:rPr lang="de-DE" dirty="0" smtClean="0"/>
              <a:t>2020“</a:t>
            </a:r>
            <a:br>
              <a:rPr lang="de-DE" dirty="0" smtClean="0"/>
            </a:b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 27. Januar 2012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0616" y="528723"/>
            <a:ext cx="7560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accent6"/>
                </a:solidFill>
              </a:rPr>
              <a:t>Studierende </a:t>
            </a:r>
            <a:r>
              <a:rPr lang="de-DE" sz="3600" b="1" dirty="0" smtClean="0">
                <a:solidFill>
                  <a:schemeClr val="accent6"/>
                </a:solidFill>
              </a:rPr>
              <a:t>betreuen:</a:t>
            </a:r>
          </a:p>
          <a:p>
            <a:r>
              <a:rPr lang="de-DE" sz="2800" b="1" dirty="0" smtClean="0">
                <a:solidFill>
                  <a:schemeClr val="accent6"/>
                </a:solidFill>
              </a:rPr>
              <a:t>Wie </a:t>
            </a:r>
            <a:r>
              <a:rPr lang="de-DE" sz="2800" b="1" dirty="0">
                <a:solidFill>
                  <a:schemeClr val="accent6"/>
                </a:solidFill>
              </a:rPr>
              <a:t>angemessen sind die </a:t>
            </a:r>
            <a:r>
              <a:rPr lang="de-DE" sz="2800" b="1" dirty="0" smtClean="0">
                <a:solidFill>
                  <a:schemeClr val="accent6"/>
                </a:solidFill>
              </a:rPr>
              <a:t>Erwartungen</a:t>
            </a:r>
            <a:br>
              <a:rPr lang="de-DE" sz="2800" b="1" dirty="0" smtClean="0">
                <a:solidFill>
                  <a:schemeClr val="accent6"/>
                </a:solidFill>
              </a:rPr>
            </a:br>
            <a:r>
              <a:rPr lang="de-DE" sz="2800" b="1" dirty="0" smtClean="0">
                <a:solidFill>
                  <a:schemeClr val="accent6"/>
                </a:solidFill>
              </a:rPr>
              <a:t>an </a:t>
            </a:r>
            <a:r>
              <a:rPr lang="de-DE" sz="2800" b="1" dirty="0">
                <a:solidFill>
                  <a:schemeClr val="accent6"/>
                </a:solidFill>
              </a:rPr>
              <a:t>digitale Medien?</a:t>
            </a:r>
            <a:endParaRPr lang="de-DE" sz="2800" dirty="0">
              <a:solidFill>
                <a:schemeClr val="accent6"/>
              </a:solidFill>
            </a:endParaRPr>
          </a:p>
          <a:p>
            <a:endParaRPr lang="de-D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Gabi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Reinmann</a:t>
            </a:r>
            <a:endParaRPr lang="de-DE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nter Mitarbeit von Silvia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artung</a:t>
            </a:r>
          </a:p>
        </p:txBody>
      </p:sp>
      <p:pic>
        <p:nvPicPr>
          <p:cNvPr id="1026" name="Picture 2" descr="http://mediendidaktik.uni-duisburg-essen.de/system/files/2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3" y="3861048"/>
            <a:ext cx="78581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t1.gstatic.com/images?q=tbn:ANd9GcT0orxGy_iKAaAHPb7WIyPOvtolE8RwPEKcDXwYdjRWgxkZSyv2UA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0072" y="443711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1.gstatic.com/images?q=tbn:ANd9GcQfZVxeoOEt7sxftL90a8kiFUqu3iLJUbRwuprrJEgkvX2xDLNa2A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3973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R_cQurqEPlbbJ9-ObcIkZd-pK3xeMjjdHgusTt5Mpf8dL2Wgln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67" y="911210"/>
            <a:ext cx="18954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6168" y="959755"/>
            <a:ext cx="1543050" cy="136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t0.gstatic.com/images?q=tbn:ANd9GcScWw1NB1CNhnJXwY4S1mV5LxuXRgWgCczSSVonAXB4YFA4TYeo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3" y="3590296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12993" y="4941168"/>
            <a:ext cx="168849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mediendidaktik.uni-duisburg-essen.de/themes/zen/studium2020/123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24" y="2298037"/>
            <a:ext cx="2960218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39035" y="2990131"/>
            <a:ext cx="2918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V</a:t>
            </a:r>
            <a:r>
              <a:rPr lang="de-DE" sz="2400" dirty="0" smtClean="0"/>
              <a:t>eränderte Lebensläufe + Berufsbiografien</a:t>
            </a:r>
            <a:endParaRPr lang="de-DE" sz="2400" dirty="0"/>
          </a:p>
        </p:txBody>
      </p:sp>
      <p:sp>
        <p:nvSpPr>
          <p:cNvPr id="19" name="Textfeld 18"/>
          <p:cNvSpPr txBox="1"/>
          <p:nvPr/>
        </p:nvSpPr>
        <p:spPr>
          <a:xfrm>
            <a:off x="7740352" y="879114"/>
            <a:ext cx="119135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 smtClean="0">
                <a:solidFill>
                  <a:srgbClr val="FBCDA7"/>
                </a:solidFill>
                <a:sym typeface="Wingdings"/>
              </a:rPr>
              <a:t></a:t>
            </a:r>
          </a:p>
          <a:p>
            <a:r>
              <a:rPr lang="de-DE" sz="8800" dirty="0" smtClean="0">
                <a:solidFill>
                  <a:srgbClr val="FBCDA7"/>
                </a:solidFill>
                <a:sym typeface="Wingdings"/>
              </a:rPr>
              <a:t></a:t>
            </a:r>
          </a:p>
          <a:p>
            <a:r>
              <a:rPr lang="de-DE" sz="8800" dirty="0" smtClean="0">
                <a:solidFill>
                  <a:srgbClr val="FBCDA7"/>
                </a:solidFill>
                <a:sym typeface="Wingdings"/>
              </a:rPr>
              <a:t></a:t>
            </a:r>
          </a:p>
          <a:p>
            <a:r>
              <a:rPr lang="de-DE" sz="8800" dirty="0" smtClean="0">
                <a:solidFill>
                  <a:srgbClr val="FBCDA7"/>
                </a:solidFill>
                <a:sym typeface="Wingdings"/>
              </a:rPr>
              <a:t></a:t>
            </a:r>
            <a:endParaRPr lang="de-DE" sz="8800" dirty="0">
              <a:solidFill>
                <a:srgbClr val="FBCDA7"/>
              </a:solidFill>
            </a:endParaRPr>
          </a:p>
        </p:txBody>
      </p:sp>
      <p:sp>
        <p:nvSpPr>
          <p:cNvPr id="13" name="Wolkenförmige Legende 12"/>
          <p:cNvSpPr/>
          <p:nvPr/>
        </p:nvSpPr>
        <p:spPr>
          <a:xfrm>
            <a:off x="5148064" y="2703391"/>
            <a:ext cx="2376264" cy="1584176"/>
          </a:xfrm>
          <a:prstGeom prst="cloudCallout">
            <a:avLst>
              <a:gd name="adj1" fmla="val -70189"/>
              <a:gd name="adj2" fmla="val -39139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04461" y="3185630"/>
            <a:ext cx="166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Betreuung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62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leichschenkliges Dreieck 14"/>
          <p:cNvSpPr/>
          <p:nvPr/>
        </p:nvSpPr>
        <p:spPr>
          <a:xfrm>
            <a:off x="2403498" y="2267292"/>
            <a:ext cx="3240360" cy="2010687"/>
          </a:xfrm>
          <a:prstGeom prst="triangle">
            <a:avLst>
              <a:gd name="adj" fmla="val 50273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Fazit 1</a:t>
            </a:r>
            <a:endParaRPr lang="de-DE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89434" y="4038425"/>
            <a:ext cx="200660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Vermittlung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5118772" y="4038202"/>
            <a:ext cx="202573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Aktivierung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3008933" y="2267292"/>
            <a:ext cx="201296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Betreuung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48064" y="4594085"/>
            <a:ext cx="1996444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Vielfältiges Medienpotenzial: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Gestaltung von Aufgaben plus Kontexten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99592" y="4591218"/>
            <a:ext cx="1996444" cy="1477328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Ausgeprägtes Medienpotenzial: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Aufbereitung und Distribution von Inhalten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025456" y="1216208"/>
            <a:ext cx="1996444" cy="9233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Medienpotenzial: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anders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gelagert + rasch erschöpft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740352" y="879114"/>
            <a:ext cx="119135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 smtClean="0">
                <a:solidFill>
                  <a:schemeClr val="accent6"/>
                </a:solidFill>
                <a:sym typeface="Wingdings"/>
              </a:rPr>
              <a:t></a:t>
            </a:r>
          </a:p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</a:t>
            </a:r>
          </a:p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</a:t>
            </a:r>
          </a:p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</a:t>
            </a:r>
            <a:endParaRPr lang="de-DE" sz="8800" dirty="0">
              <a:solidFill>
                <a:srgbClr val="FCE0C8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65028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/>
          <p:cNvGrpSpPr/>
          <p:nvPr/>
        </p:nvGrpSpPr>
        <p:grpSpPr>
          <a:xfrm>
            <a:off x="2141689" y="2595152"/>
            <a:ext cx="1375934" cy="2318212"/>
            <a:chOff x="2020070" y="3031767"/>
            <a:chExt cx="1375934" cy="2318212"/>
          </a:xfrm>
        </p:grpSpPr>
        <p:cxnSp>
          <p:nvCxnSpPr>
            <p:cNvPr id="37" name="Gerade Verbindung 36"/>
            <p:cNvCxnSpPr>
              <a:stCxn id="14" idx="3"/>
              <a:endCxn id="13" idx="0"/>
            </p:cNvCxnSpPr>
            <p:nvPr/>
          </p:nvCxnSpPr>
          <p:spPr>
            <a:xfrm>
              <a:off x="2020070" y="4018120"/>
              <a:ext cx="851624" cy="93174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>
              <a:stCxn id="14" idx="3"/>
              <a:endCxn id="12" idx="2"/>
            </p:cNvCxnSpPr>
            <p:nvPr/>
          </p:nvCxnSpPr>
          <p:spPr>
            <a:xfrm flipV="1">
              <a:off x="2020070" y="3431877"/>
              <a:ext cx="883812" cy="58624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411760" y="3031767"/>
              <a:ext cx="984244" cy="40011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geplant</a:t>
              </a:r>
              <a:endPara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347384" y="4949869"/>
              <a:ext cx="1048620" cy="400110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spontan</a:t>
              </a:r>
              <a:endPara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373320" y="3166006"/>
            <a:ext cx="1768369" cy="830997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Betreuungs-</a:t>
            </a:r>
          </a:p>
          <a:p>
            <a:pPr algn="ctr"/>
            <a:r>
              <a:rPr lang="de-DE" sz="2400" b="1" dirty="0" err="1" smtClean="0"/>
              <a:t>prozesse</a:t>
            </a:r>
            <a:endParaRPr lang="de-DE" sz="2400" b="1" dirty="0"/>
          </a:p>
        </p:txBody>
      </p:sp>
      <p:grpSp>
        <p:nvGrpSpPr>
          <p:cNvPr id="62" name="Gruppieren 61"/>
          <p:cNvGrpSpPr/>
          <p:nvPr/>
        </p:nvGrpSpPr>
        <p:grpSpPr>
          <a:xfrm>
            <a:off x="3517623" y="4109929"/>
            <a:ext cx="3036332" cy="1333851"/>
            <a:chOff x="3491880" y="3973420"/>
            <a:chExt cx="3036332" cy="1333851"/>
          </a:xfrm>
        </p:grpSpPr>
        <p:sp>
          <p:nvSpPr>
            <p:cNvPr id="9" name="Textfeld 8"/>
            <p:cNvSpPr txBox="1"/>
            <p:nvPr/>
          </p:nvSpPr>
          <p:spPr>
            <a:xfrm>
              <a:off x="4310772" y="3973420"/>
              <a:ext cx="2217440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chemeClr val="bg1"/>
                  </a:solidFill>
                </a:rPr>
                <a:t>Eingeforderte Unter-stützung (Pull Support)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307836" y="4722496"/>
              <a:ext cx="2217440" cy="5847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chemeClr val="bg1"/>
                  </a:solidFill>
                </a:rPr>
                <a:t>Angebotene Unter-stützung (Push Support)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3491880" y="4580752"/>
              <a:ext cx="864357" cy="501912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endCxn id="9" idx="1"/>
            </p:cNvCxnSpPr>
            <p:nvPr/>
          </p:nvCxnSpPr>
          <p:spPr>
            <a:xfrm flipV="1">
              <a:off x="3491880" y="4265808"/>
              <a:ext cx="818892" cy="3149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3517623" y="1765024"/>
            <a:ext cx="3062075" cy="2137592"/>
            <a:chOff x="3396004" y="2201639"/>
            <a:chExt cx="3062075" cy="2137592"/>
          </a:xfrm>
        </p:grpSpPr>
        <p:sp>
          <p:nvSpPr>
            <p:cNvPr id="6" name="Textfeld 5"/>
            <p:cNvSpPr txBox="1"/>
            <p:nvPr/>
          </p:nvSpPr>
          <p:spPr>
            <a:xfrm>
              <a:off x="4218324" y="2201639"/>
              <a:ext cx="2239755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e</a:t>
              </a:r>
              <a:r>
                <a:rPr lang="de-DE" sz="1600" dirty="0" smtClean="0"/>
                <a:t>inführende/</a:t>
              </a:r>
              <a:br>
                <a:rPr lang="de-DE" sz="1600" dirty="0" smtClean="0"/>
              </a:br>
              <a:r>
                <a:rPr lang="de-DE" sz="1600" dirty="0" smtClean="0"/>
                <a:t>begleitende Hilfen</a:t>
              </a:r>
              <a:endParaRPr lang="de-DE" sz="16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214896" y="2962368"/>
              <a:ext cx="221744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f</a:t>
              </a:r>
              <a:r>
                <a:rPr lang="de-DE" sz="1600" dirty="0" smtClean="0"/>
                <a:t>ormatives Feedback (Arbeitsergebnisse)</a:t>
              </a:r>
              <a:endParaRPr lang="de-DE" sz="16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199191" y="3754456"/>
              <a:ext cx="2217440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/>
                <a:t>s</a:t>
              </a:r>
              <a:r>
                <a:rPr lang="de-DE" sz="1600" dirty="0" err="1" smtClean="0"/>
                <a:t>ummatives</a:t>
              </a:r>
              <a:r>
                <a:rPr lang="de-DE" sz="1600" dirty="0" smtClean="0"/>
                <a:t> Feedback (Prüfungsleistungen)</a:t>
              </a:r>
              <a:endParaRPr lang="de-DE" sz="1600" dirty="0"/>
            </a:p>
          </p:txBody>
        </p:sp>
        <p:cxnSp>
          <p:nvCxnSpPr>
            <p:cNvPr id="21" name="Gerade Verbindung 20"/>
            <p:cNvCxnSpPr>
              <a:endCxn id="7" idx="1"/>
            </p:cNvCxnSpPr>
            <p:nvPr/>
          </p:nvCxnSpPr>
          <p:spPr>
            <a:xfrm flipV="1">
              <a:off x="3396004" y="3254756"/>
              <a:ext cx="818892" cy="2256"/>
            </a:xfrm>
            <a:prstGeom prst="line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>
              <a:endCxn id="6" idx="1"/>
            </p:cNvCxnSpPr>
            <p:nvPr/>
          </p:nvCxnSpPr>
          <p:spPr>
            <a:xfrm flipV="1">
              <a:off x="3396004" y="2494027"/>
              <a:ext cx="822320" cy="762985"/>
            </a:xfrm>
            <a:prstGeom prst="line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>
              <a:endCxn id="8" idx="1"/>
            </p:cNvCxnSpPr>
            <p:nvPr/>
          </p:nvCxnSpPr>
          <p:spPr>
            <a:xfrm>
              <a:off x="3396004" y="3257012"/>
              <a:ext cx="803187" cy="789832"/>
            </a:xfrm>
            <a:prstGeom prst="line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feld 40"/>
          <p:cNvSpPr txBox="1"/>
          <p:nvPr/>
        </p:nvSpPr>
        <p:spPr>
          <a:xfrm>
            <a:off x="7740352" y="879114"/>
            <a:ext cx="119135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</a:t>
            </a:r>
          </a:p>
          <a:p>
            <a:r>
              <a:rPr lang="de-DE" sz="8800" dirty="0" smtClean="0">
                <a:solidFill>
                  <a:schemeClr val="accent6"/>
                </a:solidFill>
                <a:sym typeface="Wingdings"/>
              </a:rPr>
              <a:t></a:t>
            </a:r>
          </a:p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</a:t>
            </a:r>
          </a:p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</a:t>
            </a:r>
            <a:endParaRPr lang="de-DE" sz="8800" dirty="0">
              <a:solidFill>
                <a:srgbClr val="FCE0C8"/>
              </a:solidFill>
              <a:sym typeface="Wingdings"/>
            </a:endParaRPr>
          </a:p>
        </p:txBody>
      </p:sp>
      <p:sp>
        <p:nvSpPr>
          <p:cNvPr id="56" name="Textfeld 55"/>
          <p:cNvSpPr txBox="1"/>
          <p:nvPr/>
        </p:nvSpPr>
        <p:spPr>
          <a:xfrm rot="5400000">
            <a:off x="4833892" y="3410173"/>
            <a:ext cx="4248292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Systematische Medienentscheidungen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58200" y="4171484"/>
            <a:ext cx="99860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Fazit 2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993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feld 40"/>
          <p:cNvSpPr txBox="1"/>
          <p:nvPr/>
        </p:nvSpPr>
        <p:spPr>
          <a:xfrm>
            <a:off x="7740352" y="879114"/>
            <a:ext cx="119135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</a:t>
            </a:r>
          </a:p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</a:t>
            </a:r>
          </a:p>
          <a:p>
            <a:r>
              <a:rPr lang="de-DE" sz="8800" dirty="0" smtClean="0">
                <a:solidFill>
                  <a:schemeClr val="accent6"/>
                </a:solidFill>
                <a:sym typeface="Wingdings"/>
              </a:rPr>
              <a:t></a:t>
            </a:r>
          </a:p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</a:t>
            </a:r>
            <a:endParaRPr lang="de-DE" sz="8800" dirty="0">
              <a:solidFill>
                <a:srgbClr val="FCE0C8"/>
              </a:solidFill>
              <a:sym typeface="Wingding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046743" y="1578688"/>
            <a:ext cx="149348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PV + PA + PB</a:t>
            </a:r>
            <a:endParaRPr lang="de-DE" sz="2000" dirty="0"/>
          </a:p>
        </p:txBody>
      </p:sp>
      <p:sp>
        <p:nvSpPr>
          <p:cNvPr id="25" name="Textfeld 24"/>
          <p:cNvSpPr txBox="1"/>
          <p:nvPr/>
        </p:nvSpPr>
        <p:spPr>
          <a:xfrm>
            <a:off x="3046743" y="2010736"/>
            <a:ext cx="1493486" cy="400110"/>
          </a:xfrm>
          <a:prstGeom prst="rect">
            <a:avLst/>
          </a:prstGeom>
          <a:solidFill>
            <a:srgbClr val="C2D3E8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PV + PA + </a:t>
            </a:r>
            <a:r>
              <a:rPr lang="de-DE" sz="2000" dirty="0" smtClean="0"/>
              <a:t>TB</a:t>
            </a:r>
            <a:endParaRPr lang="de-DE" sz="2000" dirty="0"/>
          </a:p>
        </p:txBody>
      </p:sp>
      <p:sp>
        <p:nvSpPr>
          <p:cNvPr id="27" name="Textfeld 26"/>
          <p:cNvSpPr txBox="1"/>
          <p:nvPr/>
        </p:nvSpPr>
        <p:spPr>
          <a:xfrm>
            <a:off x="3046743" y="2442784"/>
            <a:ext cx="1476173" cy="400110"/>
          </a:xfrm>
          <a:prstGeom prst="rect">
            <a:avLst/>
          </a:prstGeom>
          <a:solidFill>
            <a:srgbClr val="A6BFDE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PV + </a:t>
            </a:r>
            <a:r>
              <a:rPr lang="de-DE" sz="2000" dirty="0" smtClean="0"/>
              <a:t>TA </a:t>
            </a:r>
            <a:r>
              <a:rPr lang="de-DE" sz="2000" dirty="0" smtClean="0"/>
              <a:t>+ PB</a:t>
            </a:r>
            <a:endParaRPr lang="de-DE" sz="2000" dirty="0"/>
          </a:p>
        </p:txBody>
      </p:sp>
      <p:sp>
        <p:nvSpPr>
          <p:cNvPr id="28" name="Textfeld 27"/>
          <p:cNvSpPr txBox="1"/>
          <p:nvPr/>
        </p:nvSpPr>
        <p:spPr>
          <a:xfrm>
            <a:off x="3046743" y="2874832"/>
            <a:ext cx="1493486" cy="400110"/>
          </a:xfrm>
          <a:prstGeom prst="rect">
            <a:avLst/>
          </a:prstGeom>
          <a:solidFill>
            <a:srgbClr val="97B9D5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+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TB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046743" y="3306880"/>
            <a:ext cx="1493486" cy="400110"/>
          </a:xfrm>
          <a:prstGeom prst="rect">
            <a:avLst/>
          </a:prstGeom>
          <a:solidFill>
            <a:srgbClr val="749BCA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PA + PB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046743" y="3738928"/>
            <a:ext cx="1493486" cy="400110"/>
          </a:xfrm>
          <a:prstGeom prst="rect">
            <a:avLst/>
          </a:prstGeom>
          <a:solidFill>
            <a:srgbClr val="4A7DBA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T</a:t>
            </a:r>
            <a:r>
              <a:rPr lang="de-DE" sz="2000" dirty="0" smtClean="0">
                <a:solidFill>
                  <a:schemeClr val="bg1"/>
                </a:solidFill>
              </a:rPr>
              <a:t>V </a:t>
            </a:r>
            <a:r>
              <a:rPr lang="de-DE" sz="2000" dirty="0" smtClean="0">
                <a:solidFill>
                  <a:schemeClr val="bg1"/>
                </a:solidFill>
              </a:rPr>
              <a:t>+ PA + </a:t>
            </a:r>
            <a:r>
              <a:rPr lang="de-DE" sz="2000" dirty="0" smtClean="0">
                <a:solidFill>
                  <a:schemeClr val="bg1"/>
                </a:solidFill>
              </a:rPr>
              <a:t>TB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046743" y="4170976"/>
            <a:ext cx="1493486" cy="400110"/>
          </a:xfrm>
          <a:prstGeom prst="rect">
            <a:avLst/>
          </a:prstGeom>
          <a:solidFill>
            <a:srgbClr val="305480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T</a:t>
            </a:r>
            <a:r>
              <a:rPr lang="de-DE" sz="2000" dirty="0" smtClean="0">
                <a:solidFill>
                  <a:schemeClr val="bg1"/>
                </a:solidFill>
              </a:rPr>
              <a:t>V </a:t>
            </a:r>
            <a:r>
              <a:rPr lang="de-DE" sz="2000" dirty="0" smtClean="0">
                <a:solidFill>
                  <a:schemeClr val="bg1"/>
                </a:solidFill>
              </a:rPr>
              <a:t>+ </a:t>
            </a:r>
            <a:r>
              <a:rPr lang="de-DE" sz="2000" dirty="0" smtClean="0">
                <a:solidFill>
                  <a:schemeClr val="bg1"/>
                </a:solidFill>
              </a:rPr>
              <a:t>TA </a:t>
            </a:r>
            <a:r>
              <a:rPr lang="de-DE" sz="2000" dirty="0" smtClean="0">
                <a:solidFill>
                  <a:schemeClr val="bg1"/>
                </a:solidFill>
              </a:rPr>
              <a:t>+ PB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046743" y="4603024"/>
            <a:ext cx="1493486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T</a:t>
            </a:r>
            <a:r>
              <a:rPr lang="de-DE" sz="2000" dirty="0" smtClean="0">
                <a:solidFill>
                  <a:schemeClr val="bg1"/>
                </a:solidFill>
              </a:rPr>
              <a:t>V </a:t>
            </a:r>
            <a:r>
              <a:rPr lang="de-DE" sz="2000" dirty="0" smtClean="0">
                <a:solidFill>
                  <a:schemeClr val="bg1"/>
                </a:solidFill>
              </a:rPr>
              <a:t>+ </a:t>
            </a:r>
            <a:r>
              <a:rPr lang="de-DE" sz="2000" dirty="0" smtClean="0">
                <a:solidFill>
                  <a:schemeClr val="bg1"/>
                </a:solidFill>
              </a:rPr>
              <a:t>TA </a:t>
            </a:r>
            <a:r>
              <a:rPr lang="de-DE" sz="2000" dirty="0" smtClean="0">
                <a:solidFill>
                  <a:schemeClr val="bg1"/>
                </a:solidFill>
              </a:rPr>
              <a:t>+ </a:t>
            </a:r>
            <a:r>
              <a:rPr lang="de-DE" sz="2000" dirty="0" smtClean="0">
                <a:solidFill>
                  <a:schemeClr val="bg1"/>
                </a:solidFill>
              </a:rPr>
              <a:t>TB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2542687" y="1747965"/>
            <a:ext cx="432048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2542687" y="2180013"/>
            <a:ext cx="432048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2542687" y="2604341"/>
            <a:ext cx="432048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2542687" y="3044109"/>
            <a:ext cx="432048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2542687" y="3476157"/>
            <a:ext cx="432048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2542687" y="3881235"/>
            <a:ext cx="432048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2542687" y="4340253"/>
            <a:ext cx="432048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2542687" y="4772301"/>
            <a:ext cx="432048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2085688" y="1578688"/>
            <a:ext cx="45717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PB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085688" y="2010736"/>
            <a:ext cx="44916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085688" y="2435064"/>
            <a:ext cx="45717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PB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2082165" y="2874832"/>
            <a:ext cx="44916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085688" y="3306880"/>
            <a:ext cx="45717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085688" y="3738928"/>
            <a:ext cx="44916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085688" y="4163256"/>
            <a:ext cx="45717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PB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2082165" y="4603024"/>
            <a:ext cx="44916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316448" y="4340253"/>
            <a:ext cx="438710" cy="4001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/>
              <a:t>T</a:t>
            </a:r>
            <a:r>
              <a:rPr lang="de-DE" sz="2000" dirty="0" smtClean="0"/>
              <a:t>A</a:t>
            </a:r>
            <a:endParaRPr lang="de-DE" sz="2000" dirty="0"/>
          </a:p>
        </p:txBody>
      </p:sp>
      <p:sp>
        <p:nvSpPr>
          <p:cNvPr id="56" name="Textfeld 55"/>
          <p:cNvSpPr txBox="1"/>
          <p:nvPr/>
        </p:nvSpPr>
        <p:spPr>
          <a:xfrm>
            <a:off x="1324592" y="3476981"/>
            <a:ext cx="447880" cy="4001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/>
              <a:t>PA</a:t>
            </a:r>
            <a:endParaRPr lang="de-DE" sz="2000" dirty="0"/>
          </a:p>
        </p:txBody>
      </p:sp>
      <p:sp>
        <p:nvSpPr>
          <p:cNvPr id="57" name="Textfeld 56"/>
          <p:cNvSpPr txBox="1"/>
          <p:nvPr/>
        </p:nvSpPr>
        <p:spPr>
          <a:xfrm>
            <a:off x="1328711" y="2612061"/>
            <a:ext cx="438710" cy="4001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/>
              <a:t>T</a:t>
            </a:r>
            <a:r>
              <a:rPr lang="de-DE" sz="2000" dirty="0" smtClean="0"/>
              <a:t>A</a:t>
            </a:r>
            <a:endParaRPr lang="de-DE" sz="2000" dirty="0"/>
          </a:p>
        </p:txBody>
      </p:sp>
      <p:sp>
        <p:nvSpPr>
          <p:cNvPr id="58" name="Textfeld 57"/>
          <p:cNvSpPr txBox="1"/>
          <p:nvPr/>
        </p:nvSpPr>
        <p:spPr>
          <a:xfrm>
            <a:off x="1328711" y="1747965"/>
            <a:ext cx="447880" cy="4001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/>
              <a:t>PA</a:t>
            </a:r>
            <a:endParaRPr lang="de-DE" sz="2000" dirty="0"/>
          </a:p>
        </p:txBody>
      </p:sp>
      <p:sp>
        <p:nvSpPr>
          <p:cNvPr id="59" name="Textfeld 58"/>
          <p:cNvSpPr txBox="1"/>
          <p:nvPr/>
        </p:nvSpPr>
        <p:spPr>
          <a:xfrm>
            <a:off x="631630" y="2181345"/>
            <a:ext cx="4623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PV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0" name="Gerade Verbindung 59"/>
          <p:cNvCxnSpPr>
            <a:stCxn id="58" idx="3"/>
            <a:endCxn id="47" idx="1"/>
          </p:cNvCxnSpPr>
          <p:nvPr/>
        </p:nvCxnSpPr>
        <p:spPr>
          <a:xfrm flipV="1">
            <a:off x="1776591" y="1778743"/>
            <a:ext cx="309097" cy="16927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58" idx="3"/>
            <a:endCxn id="48" idx="1"/>
          </p:cNvCxnSpPr>
          <p:nvPr/>
        </p:nvCxnSpPr>
        <p:spPr>
          <a:xfrm>
            <a:off x="1776591" y="1948020"/>
            <a:ext cx="309097" cy="26277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57" idx="3"/>
            <a:endCxn id="49" idx="1"/>
          </p:cNvCxnSpPr>
          <p:nvPr/>
        </p:nvCxnSpPr>
        <p:spPr>
          <a:xfrm flipV="1">
            <a:off x="1767421" y="2635119"/>
            <a:ext cx="318267" cy="17699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57" idx="3"/>
            <a:endCxn id="50" idx="1"/>
          </p:cNvCxnSpPr>
          <p:nvPr/>
        </p:nvCxnSpPr>
        <p:spPr>
          <a:xfrm>
            <a:off x="1767421" y="2812116"/>
            <a:ext cx="314744" cy="26277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>
            <a:stCxn id="56" idx="3"/>
          </p:cNvCxnSpPr>
          <p:nvPr/>
        </p:nvCxnSpPr>
        <p:spPr>
          <a:xfrm flipV="1">
            <a:off x="1772472" y="3468954"/>
            <a:ext cx="309096" cy="20808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56" idx="3"/>
          </p:cNvCxnSpPr>
          <p:nvPr/>
        </p:nvCxnSpPr>
        <p:spPr>
          <a:xfrm>
            <a:off x="1772472" y="3677036"/>
            <a:ext cx="309096" cy="22396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>
            <a:stCxn id="55" idx="3"/>
          </p:cNvCxnSpPr>
          <p:nvPr/>
        </p:nvCxnSpPr>
        <p:spPr>
          <a:xfrm flipV="1">
            <a:off x="1755158" y="4332534"/>
            <a:ext cx="326409" cy="20777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>
            <a:stCxn id="55" idx="3"/>
          </p:cNvCxnSpPr>
          <p:nvPr/>
        </p:nvCxnSpPr>
        <p:spPr>
          <a:xfrm>
            <a:off x="1755158" y="4540308"/>
            <a:ext cx="326409" cy="224273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631630" y="3896610"/>
            <a:ext cx="45557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9" name="Gerade Verbindung 68"/>
          <p:cNvCxnSpPr>
            <a:stCxn id="59" idx="3"/>
            <a:endCxn id="58" idx="1"/>
          </p:cNvCxnSpPr>
          <p:nvPr/>
        </p:nvCxnSpPr>
        <p:spPr>
          <a:xfrm flipV="1">
            <a:off x="1093936" y="1948020"/>
            <a:ext cx="234775" cy="43338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stCxn id="59" idx="3"/>
            <a:endCxn id="57" idx="1"/>
          </p:cNvCxnSpPr>
          <p:nvPr/>
        </p:nvCxnSpPr>
        <p:spPr>
          <a:xfrm>
            <a:off x="1093936" y="2381400"/>
            <a:ext cx="234775" cy="43071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>
            <a:stCxn id="68" idx="3"/>
          </p:cNvCxnSpPr>
          <p:nvPr/>
        </p:nvCxnSpPr>
        <p:spPr>
          <a:xfrm flipV="1">
            <a:off x="1087204" y="3624141"/>
            <a:ext cx="226502" cy="47252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>
            <a:stCxn id="68" idx="3"/>
          </p:cNvCxnSpPr>
          <p:nvPr/>
        </p:nvCxnSpPr>
        <p:spPr>
          <a:xfrm>
            <a:off x="1087204" y="4096665"/>
            <a:ext cx="226502" cy="39157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206225" y="5445224"/>
            <a:ext cx="6163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PV = Präsenz-Vermittlung	TV = Technologiegestützte Vermittlung</a:t>
            </a:r>
          </a:p>
          <a:p>
            <a:r>
              <a:rPr lang="de-DE" sz="1600" dirty="0" smtClean="0"/>
              <a:t>PA = Präsenz-Aktivierung	</a:t>
            </a:r>
            <a:r>
              <a:rPr lang="de-DE" sz="1600" dirty="0"/>
              <a:t>T</a:t>
            </a:r>
            <a:r>
              <a:rPr lang="de-DE" sz="1600" dirty="0" smtClean="0"/>
              <a:t>A = Technologiegestützte Aktivierung</a:t>
            </a:r>
          </a:p>
          <a:p>
            <a:r>
              <a:rPr lang="de-DE" sz="1600" dirty="0" smtClean="0"/>
              <a:t>PB = Präsenz-Betreuung	</a:t>
            </a:r>
            <a:r>
              <a:rPr lang="de-DE" sz="1600" dirty="0"/>
              <a:t>T</a:t>
            </a:r>
            <a:r>
              <a:rPr lang="de-DE" sz="1600" dirty="0" smtClean="0"/>
              <a:t>B = Technologiegestützte Betreuung</a:t>
            </a:r>
            <a:endParaRPr lang="de-DE" sz="1600" dirty="0"/>
          </a:p>
        </p:txBody>
      </p:sp>
      <p:sp>
        <p:nvSpPr>
          <p:cNvPr id="77" name="Textfeld 76"/>
          <p:cNvSpPr txBox="1"/>
          <p:nvPr/>
        </p:nvSpPr>
        <p:spPr>
          <a:xfrm>
            <a:off x="5436096" y="2013180"/>
            <a:ext cx="1204176" cy="400110"/>
          </a:xfrm>
          <a:prstGeom prst="rect">
            <a:avLst/>
          </a:prstGeom>
          <a:noFill/>
          <a:ln w="38100">
            <a:solidFill>
              <a:srgbClr val="A6BFDE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Beispiel 1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5436096" y="2873913"/>
            <a:ext cx="1204176" cy="400110"/>
          </a:xfrm>
          <a:prstGeom prst="rect">
            <a:avLst/>
          </a:prstGeom>
          <a:noFill/>
          <a:ln w="38100">
            <a:solidFill>
              <a:srgbClr val="97B9D5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Beispiel 2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5436096" y="3730060"/>
            <a:ext cx="1204176" cy="400110"/>
          </a:xfrm>
          <a:prstGeom prst="rect">
            <a:avLst/>
          </a:prstGeom>
          <a:noFill/>
          <a:ln w="38100">
            <a:solidFill>
              <a:srgbClr val="4A7DBA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Beispiel 3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5436096" y="4600189"/>
            <a:ext cx="1204176" cy="40011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Beispiel 4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5" name="Gruppieren 94"/>
          <p:cNvGrpSpPr/>
          <p:nvPr/>
        </p:nvGrpSpPr>
        <p:grpSpPr>
          <a:xfrm>
            <a:off x="4517338" y="1890069"/>
            <a:ext cx="696473" cy="3236175"/>
            <a:chOff x="4517338" y="1890069"/>
            <a:chExt cx="696473" cy="3236175"/>
          </a:xfrm>
        </p:grpSpPr>
        <p:sp>
          <p:nvSpPr>
            <p:cNvPr id="91" name="Textfeld 90"/>
            <p:cNvSpPr txBox="1"/>
            <p:nvPr/>
          </p:nvSpPr>
          <p:spPr>
            <a:xfrm>
              <a:off x="4540229" y="1890069"/>
              <a:ext cx="673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 smtClean="0">
                  <a:solidFill>
                    <a:schemeClr val="accent6"/>
                  </a:solidFill>
                  <a:sym typeface="Wingdings"/>
                </a:rPr>
                <a:t></a:t>
              </a:r>
              <a:endParaRPr lang="de-DE" sz="3600" dirty="0">
                <a:solidFill>
                  <a:schemeClr val="accent6"/>
                </a:solidFill>
              </a:endParaRPr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4517338" y="2751721"/>
              <a:ext cx="673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 smtClean="0">
                  <a:solidFill>
                    <a:schemeClr val="accent6"/>
                  </a:solidFill>
                  <a:sym typeface="Wingdings"/>
                </a:rPr>
                <a:t></a:t>
              </a:r>
              <a:endParaRPr lang="de-DE" sz="3600" dirty="0">
                <a:solidFill>
                  <a:schemeClr val="accent6"/>
                </a:solidFill>
              </a:endParaRP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4517338" y="3646119"/>
              <a:ext cx="673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 smtClean="0">
                  <a:solidFill>
                    <a:schemeClr val="accent6"/>
                  </a:solidFill>
                  <a:sym typeface="Wingdings"/>
                </a:rPr>
                <a:t></a:t>
              </a:r>
              <a:endParaRPr lang="de-DE" sz="3600" dirty="0">
                <a:solidFill>
                  <a:schemeClr val="accent6"/>
                </a:solidFill>
              </a:endParaRP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4532086" y="4479913"/>
              <a:ext cx="673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 smtClean="0">
                  <a:solidFill>
                    <a:schemeClr val="accent6"/>
                  </a:solidFill>
                  <a:sym typeface="Wingdings"/>
                </a:rPr>
                <a:t></a:t>
              </a:r>
              <a:endParaRPr lang="de-DE" sz="36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96" name="Textfeld 95"/>
          <p:cNvSpPr txBox="1"/>
          <p:nvPr/>
        </p:nvSpPr>
        <p:spPr>
          <a:xfrm>
            <a:off x="201848" y="2936387"/>
            <a:ext cx="99860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Fazit 3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3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85" grpId="0" animBg="1"/>
      <p:bldP spid="86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feld 40"/>
          <p:cNvSpPr txBox="1"/>
          <p:nvPr/>
        </p:nvSpPr>
        <p:spPr>
          <a:xfrm>
            <a:off x="7740352" y="879114"/>
            <a:ext cx="119135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</a:t>
            </a:r>
          </a:p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</a:t>
            </a:r>
          </a:p>
          <a:p>
            <a:r>
              <a:rPr lang="de-DE" sz="8800" dirty="0" smtClean="0">
                <a:solidFill>
                  <a:srgbClr val="FCE0C8"/>
                </a:solidFill>
                <a:sym typeface="Wingdings"/>
              </a:rPr>
              <a:t></a:t>
            </a:r>
          </a:p>
          <a:p>
            <a:r>
              <a:rPr lang="de-DE" sz="8800" dirty="0" smtClean="0">
                <a:solidFill>
                  <a:schemeClr val="accent6"/>
                </a:solidFill>
                <a:sym typeface="Wingdings"/>
              </a:rPr>
              <a:t></a:t>
            </a:r>
            <a:endParaRPr lang="de-DE" sz="8800" dirty="0">
              <a:solidFill>
                <a:schemeClr val="accent6"/>
              </a:solidFill>
              <a:sym typeface="Wingdings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062486" y="5660732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062130" y="5667659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9" name="Gerade Verbindung 38"/>
          <p:cNvCxnSpPr/>
          <p:nvPr/>
        </p:nvCxnSpPr>
        <p:spPr>
          <a:xfrm>
            <a:off x="1405721" y="1079473"/>
            <a:ext cx="0" cy="4680520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6"/>
          <p:cNvGrpSpPr/>
          <p:nvPr/>
        </p:nvGrpSpPr>
        <p:grpSpPr>
          <a:xfrm>
            <a:off x="1541699" y="1561946"/>
            <a:ext cx="4592244" cy="3969162"/>
            <a:chOff x="1541699" y="1561946"/>
            <a:chExt cx="4592244" cy="3969162"/>
          </a:xfrm>
        </p:grpSpPr>
        <p:sp>
          <p:nvSpPr>
            <p:cNvPr id="24" name="Rechteck 23"/>
            <p:cNvSpPr/>
            <p:nvPr/>
          </p:nvSpPr>
          <p:spPr>
            <a:xfrm>
              <a:off x="4641076" y="1561947"/>
              <a:ext cx="1440160" cy="125868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>
                  <a:solidFill>
                    <a:schemeClr val="bg1"/>
                  </a:solidFill>
                </a:rPr>
                <a:t>höhere Qualität + höhere Effizienz</a:t>
              </a: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3046606" y="1561947"/>
              <a:ext cx="1565231" cy="1258689"/>
              <a:chOff x="3068341" y="4272420"/>
              <a:chExt cx="1565231" cy="1258689"/>
            </a:xfrm>
          </p:grpSpPr>
          <p:sp>
            <p:nvSpPr>
              <p:cNvPr id="55" name="Rechteck 54"/>
              <p:cNvSpPr/>
              <p:nvPr/>
            </p:nvSpPr>
            <p:spPr>
              <a:xfrm>
                <a:off x="3130878" y="4272420"/>
                <a:ext cx="1440160" cy="12586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3068341" y="4363155"/>
                <a:ext cx="156523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chemeClr val="bg1"/>
                    </a:solidFill>
                  </a:rPr>
                  <a:t>höhere</a:t>
                </a:r>
                <a:r>
                  <a:rPr lang="de-DE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de-DE" sz="1600" dirty="0" smtClean="0">
                    <a:solidFill>
                      <a:schemeClr val="bg1"/>
                    </a:solidFill>
                  </a:rPr>
                </a:br>
                <a:r>
                  <a:rPr lang="de-DE" sz="1600" dirty="0">
                    <a:solidFill>
                      <a:schemeClr val="bg1"/>
                    </a:solidFill>
                  </a:rPr>
                  <a:t>Effizienz + gleichbleibende Qualität </a:t>
                </a:r>
                <a:endParaRPr lang="de-DE" sz="16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1541699" y="1561946"/>
              <a:ext cx="1565231" cy="1258689"/>
              <a:chOff x="4611837" y="4261288"/>
              <a:chExt cx="1565231" cy="1258689"/>
            </a:xfrm>
          </p:grpSpPr>
          <p:sp>
            <p:nvSpPr>
              <p:cNvPr id="53" name="Rechteck 52"/>
              <p:cNvSpPr/>
              <p:nvPr/>
            </p:nvSpPr>
            <p:spPr>
              <a:xfrm>
                <a:off x="4641076" y="4261288"/>
                <a:ext cx="1440160" cy="125868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4611837" y="4378692"/>
                <a:ext cx="156523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/>
                  <a:t>höhere</a:t>
                </a:r>
                <a:r>
                  <a:rPr lang="de-DE" sz="1600" dirty="0" smtClean="0"/>
                  <a:t/>
                </a:r>
                <a:br>
                  <a:rPr lang="de-DE" sz="1600" dirty="0" smtClean="0"/>
                </a:br>
                <a:r>
                  <a:rPr lang="de-DE" sz="1600" dirty="0"/>
                  <a:t>Effizienz + niedrigere Qualität </a:t>
                </a:r>
                <a:endParaRPr lang="de-DE" sz="1600" dirty="0" smtClean="0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4568712" y="2904266"/>
              <a:ext cx="1565231" cy="1258689"/>
              <a:chOff x="1503110" y="2904269"/>
              <a:chExt cx="1565231" cy="1258689"/>
            </a:xfrm>
          </p:grpSpPr>
          <p:sp>
            <p:nvSpPr>
              <p:cNvPr id="51" name="Rechteck 50"/>
              <p:cNvSpPr/>
              <p:nvPr/>
            </p:nvSpPr>
            <p:spPr>
              <a:xfrm>
                <a:off x="1565646" y="2904269"/>
                <a:ext cx="1440160" cy="125868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1503110" y="3010542"/>
                <a:ext cx="156523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h</a:t>
                </a:r>
                <a:r>
                  <a:rPr lang="de-DE" sz="1600" dirty="0" smtClean="0"/>
                  <a:t>öhere</a:t>
                </a:r>
                <a:br>
                  <a:rPr lang="de-DE" sz="1600" dirty="0" smtClean="0"/>
                </a:br>
                <a:r>
                  <a:rPr lang="de-DE" sz="1600" dirty="0" smtClean="0"/>
                  <a:t>Qualität + gleichbleibende</a:t>
                </a:r>
                <a:br>
                  <a:rPr lang="de-DE" sz="1600" dirty="0" smtClean="0"/>
                </a:br>
                <a:r>
                  <a:rPr lang="de-DE" sz="1600" dirty="0" smtClean="0"/>
                  <a:t>Effizienz</a:t>
                </a: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4547090" y="4246588"/>
              <a:ext cx="1565231" cy="1284520"/>
              <a:chOff x="1482455" y="1536117"/>
              <a:chExt cx="1565231" cy="1284520"/>
            </a:xfrm>
          </p:grpSpPr>
          <p:sp>
            <p:nvSpPr>
              <p:cNvPr id="49" name="Rechteck 48"/>
              <p:cNvSpPr/>
              <p:nvPr/>
            </p:nvSpPr>
            <p:spPr>
              <a:xfrm>
                <a:off x="1564401" y="1536117"/>
                <a:ext cx="1440160" cy="12845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Textfeld 49"/>
              <p:cNvSpPr txBox="1"/>
              <p:nvPr/>
            </p:nvSpPr>
            <p:spPr>
              <a:xfrm>
                <a:off x="1482455" y="1652683"/>
                <a:ext cx="156523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h</a:t>
                </a:r>
                <a:r>
                  <a:rPr lang="de-DE" sz="1600" dirty="0" smtClean="0"/>
                  <a:t>öhere</a:t>
                </a:r>
                <a:br>
                  <a:rPr lang="de-DE" sz="1600" dirty="0" smtClean="0"/>
                </a:br>
                <a:r>
                  <a:rPr lang="de-DE" sz="1600" dirty="0" smtClean="0"/>
                  <a:t>Qualität + niedrigere</a:t>
                </a:r>
                <a:br>
                  <a:rPr lang="de-DE" sz="1600" dirty="0" smtClean="0"/>
                </a:br>
                <a:r>
                  <a:rPr lang="de-DE" sz="1600" dirty="0" smtClean="0"/>
                  <a:t>Effizienz</a:t>
                </a:r>
              </a:p>
            </p:txBody>
          </p:sp>
        </p:grpSp>
        <p:sp>
          <p:nvSpPr>
            <p:cNvPr id="32" name="Rechteck 31"/>
            <p:cNvSpPr/>
            <p:nvPr/>
          </p:nvSpPr>
          <p:spPr>
            <a:xfrm>
              <a:off x="1573149" y="2904266"/>
              <a:ext cx="1440160" cy="12586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3109143" y="2904266"/>
              <a:ext cx="1440160" cy="12586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1573149" y="4272419"/>
              <a:ext cx="1440160" cy="12586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b="1" dirty="0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3106930" y="4272419"/>
              <a:ext cx="1440160" cy="12586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2144455" y="3839787"/>
              <a:ext cx="173328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n</a:t>
              </a:r>
              <a:r>
                <a:rPr lang="de-DE" dirty="0" smtClean="0"/>
                <a:t>icht sinnvoll oder erwünscht</a:t>
              </a:r>
              <a:endParaRPr lang="de-DE" dirty="0"/>
            </a:p>
          </p:txBody>
        </p:sp>
      </p:grpSp>
      <p:cxnSp>
        <p:nvCxnSpPr>
          <p:cNvPr id="42" name="Gerade Verbindung 41"/>
          <p:cNvCxnSpPr/>
          <p:nvPr/>
        </p:nvCxnSpPr>
        <p:spPr>
          <a:xfrm flipH="1" flipV="1">
            <a:off x="1341629" y="5700832"/>
            <a:ext cx="5235368" cy="1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154720" y="1421850"/>
            <a:ext cx="123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Effizienz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964233" y="5871918"/>
            <a:ext cx="1225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Qualität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85227" y="1901273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864764" y="4509120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803800" y="3302779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704395" y="5759993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 rot="5400000">
            <a:off x="4833892" y="3410173"/>
            <a:ext cx="4248292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Heuristiken</a:t>
            </a:r>
            <a:r>
              <a:rPr lang="de-DE" sz="2000" dirty="0" smtClean="0">
                <a:solidFill>
                  <a:schemeClr val="bg1"/>
                </a:solidFill>
              </a:rPr>
              <a:t> – abgeleitet aus der Praxis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825010" y="4670930"/>
            <a:ext cx="99860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Fazit </a:t>
            </a:r>
            <a:r>
              <a:rPr lang="de-DE" sz="2400" b="1" dirty="0" smtClean="0">
                <a:solidFill>
                  <a:schemeClr val="bg1"/>
                </a:solidFill>
              </a:rPr>
              <a:t>4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3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t1.gstatic.com/images?q=tbn:ANd9GcT0orxGy_iKAaAHPb7WIyPOvtolE8RwPEKcDXwYdjRWgxkZSyv2UA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6765" y="4346044"/>
            <a:ext cx="1973580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0.gstatic.com/images?q=tbn:ANd9GcScWw1NB1CNhnJXwY4S1mV5LxuXRgWgCczSSVonAXB4YFA4TYeo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16" y="1369951"/>
            <a:ext cx="1828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3667" y="3091252"/>
            <a:ext cx="168849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107504" y="846829"/>
            <a:ext cx="119135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</a:t>
            </a:r>
          </a:p>
          <a:p>
            <a:r>
              <a:rPr lang="de-DE" sz="8800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</a:t>
            </a:r>
          </a:p>
          <a:p>
            <a:r>
              <a:rPr lang="de-DE" sz="8800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</a:t>
            </a:r>
          </a:p>
          <a:p>
            <a:r>
              <a:rPr lang="de-DE" sz="8800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</a:t>
            </a:r>
            <a:endParaRPr lang="de-DE" sz="8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3" r="8214"/>
          <a:stretch/>
        </p:blipFill>
        <p:spPr bwMode="auto">
          <a:xfrm>
            <a:off x="1749767" y="2234544"/>
            <a:ext cx="3024000" cy="27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812569" y="2132856"/>
            <a:ext cx="291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Praxis- und Forschungsrelevanz?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t1.gstatic.com/images?q=tbn:ANd9GcQfZVxeoOEt7sxftL90a8kiFUqu3iLJUbRwuprrJEgkvX2xDLNa2A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47" y="4514397"/>
            <a:ext cx="196596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728700" y="5804321"/>
            <a:ext cx="6599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6"/>
                </a:solidFill>
              </a:rPr>
              <a:t>Vielen Dank für Ihre Aufmerksamkeit!</a:t>
            </a:r>
            <a:endParaRPr lang="de-DE" dirty="0">
              <a:solidFill>
                <a:schemeClr val="accent6"/>
              </a:solidFill>
            </a:endParaRPr>
          </a:p>
        </p:txBody>
      </p:sp>
      <p:pic>
        <p:nvPicPr>
          <p:cNvPr id="2056" name="Picture 8" descr="http://t3.gstatic.com/images?q=tbn:ANd9GcR_cQurqEPlbbJ9-ObcIkZd-pK3xeMjjdHgusTt5Mpf8dL2Wgln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33" y="1325950"/>
            <a:ext cx="1516380" cy="19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5220072" y="2847406"/>
            <a:ext cx="3312368" cy="2237778"/>
            <a:chOff x="5220072" y="4242148"/>
            <a:chExt cx="3312368" cy="2237778"/>
          </a:xfrm>
        </p:grpSpPr>
        <p:sp>
          <p:nvSpPr>
            <p:cNvPr id="13" name="Wolkenförmige Legende 12"/>
            <p:cNvSpPr/>
            <p:nvPr/>
          </p:nvSpPr>
          <p:spPr>
            <a:xfrm>
              <a:off x="5220072" y="4242148"/>
              <a:ext cx="3312368" cy="2237778"/>
            </a:xfrm>
            <a:prstGeom prst="cloudCallout">
              <a:avLst>
                <a:gd name="adj1" fmla="val -78683"/>
                <a:gd name="adj2" fmla="val -1578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553555" y="4760872"/>
              <a:ext cx="25283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Hochschuldidaktik</a:t>
              </a:r>
              <a:br>
                <a:rPr lang="de-DE" sz="2400" b="1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de-DE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ohne</a:t>
              </a:r>
              <a:br>
                <a:rPr lang="de-DE" sz="2400" b="1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de-DE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Mediendidaktik??</a:t>
              </a:r>
              <a:endParaRPr lang="de-DE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76913" y="1687540"/>
            <a:ext cx="1233668" cy="109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360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Bildschirmpräsentation (4:3)</PresentationFormat>
  <Paragraphs>103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pc</dc:creator>
  <cp:lastModifiedBy>Nr_01</cp:lastModifiedBy>
  <cp:revision>202</cp:revision>
  <cp:lastPrinted>2011-10-23T15:39:09Z</cp:lastPrinted>
  <dcterms:created xsi:type="dcterms:W3CDTF">2010-09-05T08:05:37Z</dcterms:created>
  <dcterms:modified xsi:type="dcterms:W3CDTF">2012-01-15T10:54:05Z</dcterms:modified>
</cp:coreProperties>
</file>